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4"/>
  </p:sldMasterIdLst>
  <p:notesMasterIdLst>
    <p:notesMasterId r:id="rId19"/>
  </p:notesMasterIdLst>
  <p:handoutMasterIdLst>
    <p:handoutMasterId r:id="rId20"/>
  </p:handoutMasterIdLst>
  <p:sldIdLst>
    <p:sldId id="267" r:id="rId5"/>
    <p:sldId id="278" r:id="rId6"/>
    <p:sldId id="279" r:id="rId7"/>
    <p:sldId id="280" r:id="rId8"/>
    <p:sldId id="281" r:id="rId9"/>
    <p:sldId id="282" r:id="rId10"/>
    <p:sldId id="287" r:id="rId11"/>
    <p:sldId id="288" r:id="rId12"/>
    <p:sldId id="289" r:id="rId13"/>
    <p:sldId id="290" r:id="rId14"/>
    <p:sldId id="291" r:id="rId15"/>
    <p:sldId id="284" r:id="rId16"/>
    <p:sldId id="285" r:id="rId17"/>
    <p:sldId id="286" r:id="rId18"/>
  </p:sldIdLst>
  <p:sldSz cx="12188825" cy="6858000"/>
  <p:notesSz cx="6858000" cy="9144000"/>
  <p:defaultTextStyle>
    <a:defPPr rtl="0"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599" autoAdjust="0"/>
  </p:normalViewPr>
  <p:slideViewPr>
    <p:cSldViewPr>
      <p:cViewPr varScale="1">
        <p:scale>
          <a:sx n="68" d="100"/>
          <a:sy n="68" d="100"/>
        </p:scale>
        <p:origin x="822" y="72"/>
      </p:cViewPr>
      <p:guideLst>
        <p:guide pos="3839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2838" y="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główek — symbol zastępcz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Data — symbol zastępcz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en-US"/>
              <a:t>2016-08-01</a:t>
            </a:r>
            <a:endParaRPr/>
          </a:p>
        </p:txBody>
      </p:sp>
      <p:sp>
        <p:nvSpPr>
          <p:cNvPr id="4" name="Stopka — symbol zastępczy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5" name="Numer slajdu — symbol zastępczy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01114579-D02A-4B51-B5DF-8EC449F77AC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68126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główek — symbol zastępcz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Data — symbol zastępcz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en-US"/>
              <a:t>2016-08-01</a:t>
            </a:r>
            <a:endParaRPr/>
          </a:p>
        </p:txBody>
      </p:sp>
      <p:sp>
        <p:nvSpPr>
          <p:cNvPr id="4" name="Obraz slajdu — symbol zastępczy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/>
          </a:p>
        </p:txBody>
      </p:sp>
      <p:sp>
        <p:nvSpPr>
          <p:cNvPr id="5" name="Notatki — symbol zastępcz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t>Kliknij, aby edytować style wzorca tekstu</a:t>
            </a:r>
          </a:p>
          <a:p>
            <a:pPr lvl="1" rtl="0"/>
            <a:r>
              <a:t>Drugi poziom</a:t>
            </a:r>
          </a:p>
          <a:p>
            <a:pPr lvl="2" rtl="0"/>
            <a:r>
              <a:t>Trzeci poziom</a:t>
            </a:r>
          </a:p>
          <a:p>
            <a:pPr lvl="3" rtl="0"/>
            <a:r>
              <a:t>Czwarty poziom</a:t>
            </a:r>
          </a:p>
          <a:p>
            <a:pPr lvl="4" rtl="0"/>
            <a:r>
              <a:t>Piąty poziom</a:t>
            </a:r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C6074690-7256-4BB9-AC0F-97AEAE8CDEC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4261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6074690-7256-4BB9-AC0F-97AEAE8CDEC2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22134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376792" y="1905003"/>
            <a:ext cx="9435241" cy="1625599"/>
          </a:xfrm>
        </p:spPr>
        <p:txBody>
          <a:bodyPr rtlCol="0">
            <a:normAutofit/>
          </a:bodyPr>
          <a:lstStyle>
            <a:lvl1pPr algn="ctr" rtl="0">
              <a:lnSpc>
                <a:spcPct val="90000"/>
              </a:lnSpc>
              <a:defRPr sz="4800">
                <a:solidFill>
                  <a:schemeClr val="tx2"/>
                </a:solidFill>
              </a:defRPr>
            </a:lvl1pPr>
          </a:lstStyle>
          <a:p>
            <a:pPr rtl="0"/>
            <a:r>
              <a:rPr lang="pl-PL"/>
              <a:t>Kliknij, aby edytować styl</a:t>
            </a:r>
            <a:endParaRPr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82103" y="3657123"/>
            <a:ext cx="9429931" cy="991077"/>
          </a:xfrm>
        </p:spPr>
        <p:txBody>
          <a:bodyPr rtlCol="0">
            <a:normAutofit/>
          </a:bodyPr>
          <a:lstStyle>
            <a:lvl1pPr marL="0" indent="0" algn="ctr" rtl="0">
              <a:spcBef>
                <a:spcPts val="0"/>
              </a:spcBef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pl-PL"/>
              <a:t>Kliknij, aby edytować styl wzorca podtytułu</a:t>
            </a:r>
            <a:endParaRPr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>
                <a:solidFill>
                  <a:schemeClr val="tx2"/>
                </a:solidFill>
              </a:defRPr>
            </a:lvl1pPr>
          </a:lstStyle>
          <a:p>
            <a:pPr rtl="0"/>
            <a:endParaRPr/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>
                <a:solidFill>
                  <a:schemeClr val="tx2"/>
                </a:solidFill>
              </a:defRPr>
            </a:lvl1pPr>
          </a:lstStyle>
          <a:p>
            <a:pPr rtl="0"/>
            <a:r>
              <a:rPr lang="en-US"/>
              <a:t>2016-08-01</a:t>
            </a:r>
            <a:endParaRPr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>
                <a:solidFill>
                  <a:schemeClr val="tx2"/>
                </a:solidFill>
              </a:defRPr>
            </a:lvl1pPr>
          </a:lstStyle>
          <a:p>
            <a:pPr rtl="0"/>
            <a:fld id="{DF28FB93-0A08-4E7D-8E63-9EFA29F1E093}" type="slidenum">
              <a:rPr/>
              <a:pPr/>
              <a:t>‹#›</a:t>
            </a:fld>
            <a:endParaRPr/>
          </a:p>
        </p:txBody>
      </p:sp>
      <p:grpSp>
        <p:nvGrpSpPr>
          <p:cNvPr id="7" name="Grupa 6"/>
          <p:cNvGrpSpPr/>
          <p:nvPr/>
        </p:nvGrpSpPr>
        <p:grpSpPr>
          <a:xfrm>
            <a:off x="1218882" y="1600200"/>
            <a:ext cx="9739746" cy="73152"/>
            <a:chOff x="914400" y="1200150"/>
            <a:chExt cx="7306712" cy="54864"/>
          </a:xfrm>
        </p:grpSpPr>
        <p:sp>
          <p:nvSpPr>
            <p:cNvPr id="8" name="Owal 7"/>
            <p:cNvSpPr/>
            <p:nvPr/>
          </p:nvSpPr>
          <p:spPr>
            <a:xfrm>
              <a:off x="8166248" y="12001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/>
            </a:p>
          </p:txBody>
        </p:sp>
        <p:sp>
          <p:nvSpPr>
            <p:cNvPr id="9" name="Owal 8"/>
            <p:cNvSpPr/>
            <p:nvPr/>
          </p:nvSpPr>
          <p:spPr>
            <a:xfrm>
              <a:off x="914400" y="12001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/>
            </a:p>
          </p:txBody>
        </p:sp>
        <p:grpSp>
          <p:nvGrpSpPr>
            <p:cNvPr id="10" name="Grupa 9"/>
            <p:cNvGrpSpPr/>
            <p:nvPr/>
          </p:nvGrpSpPr>
          <p:grpSpPr>
            <a:xfrm>
              <a:off x="1036847" y="1207626"/>
              <a:ext cx="7074290" cy="38998"/>
              <a:chOff x="2141408" y="1752956"/>
              <a:chExt cx="7315200" cy="38998"/>
            </a:xfrm>
            <a:solidFill>
              <a:schemeClr val="tx2"/>
            </a:solidFill>
          </p:grpSpPr>
          <p:cxnSp>
            <p:nvCxnSpPr>
              <p:cNvPr id="11" name="Łącznik prosty 10"/>
              <p:cNvCxnSpPr/>
              <p:nvPr/>
            </p:nvCxnSpPr>
            <p:spPr>
              <a:xfrm>
                <a:off x="2141408" y="1752956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Łącznik prosty 11"/>
              <p:cNvCxnSpPr/>
              <p:nvPr/>
            </p:nvCxnSpPr>
            <p:spPr>
              <a:xfrm>
                <a:off x="2141408" y="1791954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3" name="Grupa 12"/>
          <p:cNvGrpSpPr/>
          <p:nvPr/>
        </p:nvGrpSpPr>
        <p:grpSpPr>
          <a:xfrm>
            <a:off x="1218882" y="4851400"/>
            <a:ext cx="9739746" cy="73152"/>
            <a:chOff x="914400" y="3638550"/>
            <a:chExt cx="7306712" cy="54864"/>
          </a:xfrm>
        </p:grpSpPr>
        <p:sp>
          <p:nvSpPr>
            <p:cNvPr id="14" name="Owal 13"/>
            <p:cNvSpPr/>
            <p:nvPr/>
          </p:nvSpPr>
          <p:spPr>
            <a:xfrm>
              <a:off x="8166248" y="36385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/>
            </a:p>
          </p:txBody>
        </p:sp>
        <p:sp>
          <p:nvSpPr>
            <p:cNvPr id="15" name="Owal 14"/>
            <p:cNvSpPr/>
            <p:nvPr/>
          </p:nvSpPr>
          <p:spPr>
            <a:xfrm>
              <a:off x="914400" y="36385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/>
            </a:p>
          </p:txBody>
        </p:sp>
        <p:grpSp>
          <p:nvGrpSpPr>
            <p:cNvPr id="16" name="Grupa 15"/>
            <p:cNvGrpSpPr/>
            <p:nvPr/>
          </p:nvGrpSpPr>
          <p:grpSpPr>
            <a:xfrm>
              <a:off x="1036847" y="3646026"/>
              <a:ext cx="7074290" cy="38998"/>
              <a:chOff x="2141408" y="1752956"/>
              <a:chExt cx="7315200" cy="38998"/>
            </a:xfrm>
            <a:solidFill>
              <a:schemeClr val="tx2"/>
            </a:solidFill>
          </p:grpSpPr>
          <p:cxnSp>
            <p:nvCxnSpPr>
              <p:cNvPr id="17" name="Łącznik prosty 16"/>
              <p:cNvCxnSpPr/>
              <p:nvPr/>
            </p:nvCxnSpPr>
            <p:spPr>
              <a:xfrm>
                <a:off x="2141408" y="1752956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Łącznik prosty 17"/>
              <p:cNvCxnSpPr/>
              <p:nvPr/>
            </p:nvCxnSpPr>
            <p:spPr>
              <a:xfrm>
                <a:off x="2141408" y="1791954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7437643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/>
              <a:t>Kliknij, aby edytować styl</a:t>
            </a:r>
            <a:endParaRPr/>
          </a:p>
        </p:txBody>
      </p:sp>
      <p:sp>
        <p:nvSpPr>
          <p:cNvPr id="3" name="Tekst pionowy — symbol zastępczy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 baseline="0"/>
            </a:lvl8pPr>
            <a:lvl9pPr algn="l" rtl="0">
              <a:defRPr baseline="0"/>
            </a:lvl9pPr>
          </a:lstStyle>
          <a:p>
            <a:pPr lvl="0" rtl="0"/>
            <a:r>
              <a:rPr lang="pl-PL"/>
              <a:t>Edytuj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2016-08-01</a:t>
            </a:r>
            <a:endParaRPr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23223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9834563" y="434975"/>
            <a:ext cx="1168400" cy="5661025"/>
          </a:xfrm>
        </p:spPr>
        <p:txBody>
          <a:bodyPr vert="eaVert" rtlCol="0"/>
          <a:lstStyle/>
          <a:p>
            <a:pPr rtl="0"/>
            <a:r>
              <a:rPr lang="pl-PL"/>
              <a:t>Kliknij, aby edytować styl</a:t>
            </a:r>
            <a:endParaRPr/>
          </a:p>
        </p:txBody>
      </p:sp>
      <p:sp>
        <p:nvSpPr>
          <p:cNvPr id="3" name="Tekst pionowy — symbol zastępczy 2"/>
          <p:cNvSpPr>
            <a:spLocks noGrp="1"/>
          </p:cNvSpPr>
          <p:nvPr>
            <p:ph type="body" orient="vert" idx="1"/>
          </p:nvPr>
        </p:nvSpPr>
        <p:spPr>
          <a:xfrm>
            <a:off x="1217613" y="434975"/>
            <a:ext cx="8413750" cy="5661025"/>
          </a:xfrm>
        </p:spPr>
        <p:txBody>
          <a:bodyPr vert="eaVert"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 baseline="0"/>
            </a:lvl8pPr>
            <a:lvl9pPr algn="l" rtl="0">
              <a:defRPr baseline="0"/>
            </a:lvl9pPr>
          </a:lstStyle>
          <a:p>
            <a:pPr lvl="0" rtl="0"/>
            <a:r>
              <a:rPr lang="pl-PL"/>
              <a:t>Edytuj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2016-08-01</a:t>
            </a:r>
            <a:endParaRPr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85700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/>
              <a:t>Kliknij, aby edytować styl</a:t>
            </a:r>
            <a:endParaRPr/>
          </a:p>
        </p:txBody>
      </p:sp>
      <p:sp>
        <p:nvSpPr>
          <p:cNvPr id="3" name="Zawartość — symbol zastępczy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 rtl="0"/>
            <a:r>
              <a:rPr lang="pl-PL"/>
              <a:t>Edytuj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2016-08-01</a:t>
            </a:r>
            <a:endParaRPr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99062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22030" y="990599"/>
            <a:ext cx="9344765" cy="2235203"/>
          </a:xfrm>
        </p:spPr>
        <p:txBody>
          <a:bodyPr rtlCol="0" anchor="b">
            <a:normAutofit/>
          </a:bodyPr>
          <a:lstStyle>
            <a:lvl1pPr algn="ctr" rtl="0">
              <a:lnSpc>
                <a:spcPct val="90000"/>
              </a:lnSpc>
              <a:defRPr sz="4800" b="0" cap="none" baseline="0"/>
            </a:lvl1pPr>
          </a:lstStyle>
          <a:p>
            <a:pPr rtl="0"/>
            <a:r>
              <a:rPr lang="pl-PL"/>
              <a:t>Kliknij, aby edytować styl</a:t>
            </a:r>
            <a:endParaRPr/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1422030" y="3733800"/>
            <a:ext cx="9344765" cy="1219200"/>
          </a:xfrm>
        </p:spPr>
        <p:txBody>
          <a:bodyPr rtlCol="0" anchor="t"/>
          <a:lstStyle>
            <a:lvl1pPr marL="0" indent="0" algn="ctr" rtl="0">
              <a:spcBef>
                <a:spcPts val="0"/>
              </a:spcBef>
              <a:buNone/>
              <a:defRPr sz="2000" cap="all" baseline="0">
                <a:solidFill>
                  <a:schemeClr val="tx1"/>
                </a:solidFill>
              </a:defRPr>
            </a:lvl1pPr>
            <a:lvl2pPr marL="4572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l-PL"/>
              <a:t>Edytuj style wzorca tekstu</a:t>
            </a:r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2016-08-01</a:t>
            </a:r>
            <a:endParaRPr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/>
              <a:pPr/>
              <a:t>‹#›</a:t>
            </a:fld>
            <a:endParaRPr/>
          </a:p>
        </p:txBody>
      </p:sp>
      <p:grpSp>
        <p:nvGrpSpPr>
          <p:cNvPr id="13" name="Grupa 12"/>
          <p:cNvGrpSpPr/>
          <p:nvPr/>
        </p:nvGrpSpPr>
        <p:grpSpPr>
          <a:xfrm>
            <a:off x="3273781" y="3475736"/>
            <a:ext cx="5641265" cy="54864"/>
            <a:chOff x="2455975" y="2588441"/>
            <a:chExt cx="4232051" cy="41148"/>
          </a:xfrm>
        </p:grpSpPr>
        <p:sp>
          <p:nvSpPr>
            <p:cNvPr id="14" name="Owal 13"/>
            <p:cNvSpPr/>
            <p:nvPr/>
          </p:nvSpPr>
          <p:spPr>
            <a:xfrm>
              <a:off x="6642306" y="2588441"/>
              <a:ext cx="45720" cy="41148"/>
            </a:xfrm>
            <a:prstGeom prst="ellipse">
              <a:avLst/>
            </a:prstGeom>
            <a:solidFill>
              <a:schemeClr val="tx1"/>
            </a:solidFill>
            <a:ln w="26425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  <p:sp>
          <p:nvSpPr>
            <p:cNvPr id="15" name="Owal 14"/>
            <p:cNvSpPr/>
            <p:nvPr/>
          </p:nvSpPr>
          <p:spPr>
            <a:xfrm>
              <a:off x="2455975" y="2588441"/>
              <a:ext cx="45720" cy="41148"/>
            </a:xfrm>
            <a:prstGeom prst="ellipse">
              <a:avLst/>
            </a:prstGeom>
            <a:solidFill>
              <a:schemeClr val="tx1"/>
            </a:solidFill>
            <a:ln w="26425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  <p:grpSp>
          <p:nvGrpSpPr>
            <p:cNvPr id="16" name="Grupa 15"/>
            <p:cNvGrpSpPr/>
            <p:nvPr/>
          </p:nvGrpSpPr>
          <p:grpSpPr>
            <a:xfrm>
              <a:off x="2563229" y="2594391"/>
              <a:ext cx="4023360" cy="29249"/>
              <a:chOff x="2550323" y="3458731"/>
              <a:chExt cx="4023360" cy="38998"/>
            </a:xfrm>
          </p:grpSpPr>
          <p:cxnSp>
            <p:nvCxnSpPr>
              <p:cNvPr id="17" name="Łącznik prosty 16"/>
              <p:cNvCxnSpPr/>
              <p:nvPr/>
            </p:nvCxnSpPr>
            <p:spPr>
              <a:xfrm>
                <a:off x="2550323" y="3458731"/>
                <a:ext cx="4023360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  <p:cxnSp>
            <p:nvCxnSpPr>
              <p:cNvPr id="18" name="Łącznik prosty 17"/>
              <p:cNvCxnSpPr/>
              <p:nvPr/>
            </p:nvCxnSpPr>
            <p:spPr>
              <a:xfrm>
                <a:off x="2550323" y="3497729"/>
                <a:ext cx="4023360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</p:grpSp>
      </p:grpSp>
    </p:spTree>
    <p:extLst>
      <p:ext uri="{BB962C8B-B14F-4D97-AF65-F5344CB8AC3E}">
        <p14:creationId xmlns:p14="http://schemas.microsoft.com/office/powerpoint/2010/main" val="552628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/>
              <a:t>Kliknij, aby edytować styl</a:t>
            </a:r>
            <a:endParaRPr/>
          </a:p>
        </p:txBody>
      </p:sp>
      <p:sp>
        <p:nvSpPr>
          <p:cNvPr id="3" name="Zawartość — symbol zastępczy 2"/>
          <p:cNvSpPr>
            <a:spLocks noGrp="1"/>
          </p:cNvSpPr>
          <p:nvPr>
            <p:ph sz="half" idx="1"/>
          </p:nvPr>
        </p:nvSpPr>
        <p:spPr>
          <a:xfrm>
            <a:off x="1218883" y="1803400"/>
            <a:ext cx="4773956" cy="42672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800"/>
            </a:lvl6pPr>
            <a:lvl7pPr algn="l" rtl="0">
              <a:defRPr sz="1800"/>
            </a:lvl7pPr>
            <a:lvl8pPr algn="l" rtl="0">
              <a:defRPr sz="1800"/>
            </a:lvl8pPr>
            <a:lvl9pPr algn="l" rtl="0">
              <a:defRPr sz="1800"/>
            </a:lvl9pPr>
          </a:lstStyle>
          <a:p>
            <a:pPr lvl="0" rtl="0"/>
            <a:r>
              <a:rPr lang="pl-PL"/>
              <a:t>Edytuj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/>
          </a:p>
        </p:txBody>
      </p:sp>
      <p:sp>
        <p:nvSpPr>
          <p:cNvPr id="4" name="Zawartość — symbol zastępczy 3"/>
          <p:cNvSpPr>
            <a:spLocks noGrp="1"/>
          </p:cNvSpPr>
          <p:nvPr>
            <p:ph sz="half" idx="2"/>
          </p:nvPr>
        </p:nvSpPr>
        <p:spPr>
          <a:xfrm>
            <a:off x="6195986" y="1803400"/>
            <a:ext cx="4773956" cy="42672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800"/>
            </a:lvl6pPr>
            <a:lvl7pPr algn="l" rtl="0">
              <a:defRPr sz="1800"/>
            </a:lvl7pPr>
            <a:lvl8pPr algn="l" rtl="0">
              <a:defRPr sz="1800" baseline="0"/>
            </a:lvl8pPr>
            <a:lvl9pPr algn="l" rtl="0">
              <a:defRPr sz="1800" baseline="0"/>
            </a:lvl9pPr>
          </a:lstStyle>
          <a:p>
            <a:pPr lvl="0" rtl="0"/>
            <a:r>
              <a:rPr lang="pl-PL"/>
              <a:t>Edytuj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/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2016-08-01</a:t>
            </a:r>
            <a:endParaRPr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60775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pl-PL"/>
              <a:t>Kliknij, aby edytować styl</a:t>
            </a:r>
            <a:endParaRPr/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1222945" y="1803400"/>
            <a:ext cx="4769806" cy="711200"/>
          </a:xfrm>
        </p:spPr>
        <p:txBody>
          <a:bodyPr rtlCol="0" anchor="ctr">
            <a:normAutofit/>
          </a:bodyPr>
          <a:lstStyle>
            <a:lvl1pPr marL="0" indent="0" algn="l" rtl="0">
              <a:lnSpc>
                <a:spcPct val="90000"/>
              </a:lnSpc>
              <a:spcBef>
                <a:spcPts val="0"/>
              </a:spcBef>
              <a:buNone/>
              <a:defRPr sz="20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pl-PL"/>
              <a:t>Edytuj style wzorca tekstu</a:t>
            </a:r>
          </a:p>
        </p:txBody>
      </p:sp>
      <p:sp>
        <p:nvSpPr>
          <p:cNvPr id="4" name="Zawartość — symbol zastępczy 3"/>
          <p:cNvSpPr>
            <a:spLocks noGrp="1"/>
          </p:cNvSpPr>
          <p:nvPr>
            <p:ph sz="half" idx="2"/>
          </p:nvPr>
        </p:nvSpPr>
        <p:spPr>
          <a:xfrm>
            <a:off x="1218883" y="2514600"/>
            <a:ext cx="4773956" cy="3556000"/>
          </a:xfrm>
        </p:spPr>
        <p:txBody>
          <a:bodyPr rtlCol="0">
            <a:normAutofit/>
          </a:bodyPr>
          <a:lstStyle>
            <a:lvl1pPr algn="l" rtl="0">
              <a:spcBef>
                <a:spcPts val="1600"/>
              </a:spcBef>
              <a:defRPr sz="2000"/>
            </a:lvl1pPr>
            <a:lvl2pPr algn="l" rtl="0">
              <a:defRPr sz="18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pl-PL"/>
              <a:t>Edytuj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/>
          </a:p>
        </p:txBody>
      </p:sp>
      <p:sp>
        <p:nvSpPr>
          <p:cNvPr id="5" name="Tekst — symbol zastępczy 4"/>
          <p:cNvSpPr>
            <a:spLocks noGrp="1"/>
          </p:cNvSpPr>
          <p:nvPr>
            <p:ph type="body" sz="quarter" idx="3"/>
          </p:nvPr>
        </p:nvSpPr>
        <p:spPr>
          <a:xfrm>
            <a:off x="6200049" y="1803400"/>
            <a:ext cx="4769806" cy="711200"/>
          </a:xfrm>
        </p:spPr>
        <p:txBody>
          <a:bodyPr rtlCol="0" anchor="ctr">
            <a:normAutofit/>
          </a:bodyPr>
          <a:lstStyle>
            <a:lvl1pPr marL="0" indent="0" algn="l" rtl="0">
              <a:lnSpc>
                <a:spcPct val="90000"/>
              </a:lnSpc>
              <a:spcBef>
                <a:spcPts val="0"/>
              </a:spcBef>
              <a:buNone/>
              <a:defRPr sz="20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pl-PL"/>
              <a:t>Edytuj style wzorca tekstu</a:t>
            </a:r>
          </a:p>
        </p:txBody>
      </p:sp>
      <p:sp>
        <p:nvSpPr>
          <p:cNvPr id="6" name="Zawartość — symbol zastępczy 5"/>
          <p:cNvSpPr>
            <a:spLocks noGrp="1"/>
          </p:cNvSpPr>
          <p:nvPr>
            <p:ph sz="quarter" idx="4"/>
          </p:nvPr>
        </p:nvSpPr>
        <p:spPr>
          <a:xfrm>
            <a:off x="6195986" y="2514600"/>
            <a:ext cx="4773956" cy="3556000"/>
          </a:xfrm>
        </p:spPr>
        <p:txBody>
          <a:bodyPr rtlCol="0">
            <a:normAutofit/>
          </a:bodyPr>
          <a:lstStyle>
            <a:lvl1pPr algn="l" rtl="0">
              <a:spcBef>
                <a:spcPts val="1600"/>
              </a:spcBef>
              <a:defRPr sz="2000"/>
            </a:lvl1pPr>
            <a:lvl2pPr algn="l" rtl="0">
              <a:defRPr sz="18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pl-PL"/>
              <a:t>Edytuj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/>
          </a:p>
        </p:txBody>
      </p:sp>
      <p:sp>
        <p:nvSpPr>
          <p:cNvPr id="8" name="Stopka — symbol zastępczy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7" name="Data — symbol zastępczy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2016-08-01</a:t>
            </a:r>
            <a:endParaRPr/>
          </a:p>
        </p:txBody>
      </p:sp>
      <p:sp>
        <p:nvSpPr>
          <p:cNvPr id="9" name="Numer slajdu — symbol zastępczy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42583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/>
              <a:t>Kliknij, aby edytować styl</a:t>
            </a:r>
            <a:endParaRPr/>
          </a:p>
        </p:txBody>
      </p:sp>
      <p:sp>
        <p:nvSpPr>
          <p:cNvPr id="4" name="Stopka — symbol zastępczy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3" name="Data — symbol zastępczy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2016-08-01</a:t>
            </a:r>
            <a:endParaRPr/>
          </a:p>
        </p:txBody>
      </p:sp>
      <p:sp>
        <p:nvSpPr>
          <p:cNvPr id="5" name="Numer slajdu — symbol zastępczy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65934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topka — symbol zastępczy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2" name="Data — symbol zastępczy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2016-08-01</a:t>
            </a:r>
            <a:endParaRPr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1287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 anchor="b">
            <a:normAutofit/>
          </a:bodyPr>
          <a:lstStyle>
            <a:lvl1pPr algn="l" rtl="0">
              <a:defRPr sz="3200" b="0"/>
            </a:lvl1pPr>
          </a:lstStyle>
          <a:p>
            <a:pPr rtl="0"/>
            <a:r>
              <a:rPr lang="pl-PL"/>
              <a:t>Kliknij, aby edytować styl</a:t>
            </a:r>
            <a:endParaRPr/>
          </a:p>
        </p:txBody>
      </p:sp>
      <p:sp>
        <p:nvSpPr>
          <p:cNvPr id="3" name="Zawartość — symbol zastępczy 2"/>
          <p:cNvSpPr>
            <a:spLocks noGrp="1"/>
          </p:cNvSpPr>
          <p:nvPr>
            <p:ph idx="1"/>
          </p:nvPr>
        </p:nvSpPr>
        <p:spPr>
          <a:xfrm>
            <a:off x="1218883" y="1803400"/>
            <a:ext cx="6602281" cy="4267201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 baseline="0"/>
            </a:lvl8pPr>
            <a:lvl9pPr algn="l" rtl="0">
              <a:defRPr sz="1600" baseline="0"/>
            </a:lvl9pPr>
          </a:lstStyle>
          <a:p>
            <a:pPr lvl="0" rtl="0"/>
            <a:r>
              <a:rPr lang="pl-PL"/>
              <a:t>Edytuj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/>
          </a:p>
        </p:txBody>
      </p:sp>
      <p:sp>
        <p:nvSpPr>
          <p:cNvPr id="4" name="Tekst — symbol zastępczy 3"/>
          <p:cNvSpPr>
            <a:spLocks noGrp="1"/>
          </p:cNvSpPr>
          <p:nvPr>
            <p:ph type="body" sz="half" idx="2"/>
          </p:nvPr>
        </p:nvSpPr>
        <p:spPr>
          <a:xfrm>
            <a:off x="8125883" y="1803400"/>
            <a:ext cx="2844060" cy="4267201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20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pl-PL"/>
              <a:t>Edytuj style wzorca tekstu</a:t>
            </a:r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2016-08-01</a:t>
            </a:r>
            <a:endParaRPr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58646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 anchor="b">
            <a:normAutofit/>
          </a:bodyPr>
          <a:lstStyle>
            <a:lvl1pPr algn="l" rtl="0">
              <a:defRPr sz="3200" b="0"/>
            </a:lvl1pPr>
          </a:lstStyle>
          <a:p>
            <a:pPr rtl="0"/>
            <a:r>
              <a:rPr lang="pl-PL"/>
              <a:t>Kliknij, aby edytować styl</a:t>
            </a:r>
            <a:endParaRPr/>
          </a:p>
        </p:txBody>
      </p:sp>
      <p:sp>
        <p:nvSpPr>
          <p:cNvPr id="8" name="Prostokąt 7"/>
          <p:cNvSpPr/>
          <p:nvPr/>
        </p:nvSpPr>
        <p:spPr>
          <a:xfrm>
            <a:off x="1218883" y="1803400"/>
            <a:ext cx="6602280" cy="4267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/>
          </a:p>
        </p:txBody>
      </p:sp>
      <p:sp>
        <p:nvSpPr>
          <p:cNvPr id="3" name="Obraz — symbol zastępczy 2" descr="Pusty symbol zastępczy pozwalający dodać obraz. Kliknij symbol zastępczy i wybierz obraz, który chcesz dodać."/>
          <p:cNvSpPr>
            <a:spLocks noGrp="1"/>
          </p:cNvSpPr>
          <p:nvPr>
            <p:ph type="pic" idx="1"/>
          </p:nvPr>
        </p:nvSpPr>
        <p:spPr>
          <a:xfrm>
            <a:off x="1338739" y="1925320"/>
            <a:ext cx="6362567" cy="4023360"/>
          </a:xfrm>
          <a:solidFill>
            <a:schemeClr val="bg2"/>
          </a:solidFill>
        </p:spPr>
        <p:txBody>
          <a:bodyPr tIns="914400" rtlCol="0">
            <a:normAutofit/>
          </a:bodyPr>
          <a:lstStyle>
            <a:lvl1pPr marL="0" indent="0" algn="ctr" rtl="0">
              <a:buNone/>
              <a:defRPr sz="24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pl-PL"/>
              <a:t>Kliknij ikonę, aby dodać obraz</a:t>
            </a:r>
            <a:endParaRPr/>
          </a:p>
        </p:txBody>
      </p:sp>
      <p:sp>
        <p:nvSpPr>
          <p:cNvPr id="4" name="Tekst — symbol zastępczy 3"/>
          <p:cNvSpPr>
            <a:spLocks noGrp="1"/>
          </p:cNvSpPr>
          <p:nvPr>
            <p:ph type="body" sz="half" idx="2"/>
          </p:nvPr>
        </p:nvSpPr>
        <p:spPr>
          <a:xfrm>
            <a:off x="8125883" y="1803401"/>
            <a:ext cx="2844060" cy="41656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20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pl-PL"/>
              <a:t>Edytuj style wzorca tekstu</a:t>
            </a:r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2016-08-01</a:t>
            </a:r>
            <a:endParaRPr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05057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/>
          <p:cNvSpPr/>
          <p:nvPr/>
        </p:nvSpPr>
        <p:spPr>
          <a:xfrm>
            <a:off x="0" y="0"/>
            <a:ext cx="12188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sz="2400"/>
          </a:p>
        </p:txBody>
      </p:sp>
      <p:sp>
        <p:nvSpPr>
          <p:cNvPr id="8" name="Prostokąt zaokrąglony 7"/>
          <p:cNvSpPr/>
          <p:nvPr/>
        </p:nvSpPr>
        <p:spPr>
          <a:xfrm>
            <a:off x="304721" y="301752"/>
            <a:ext cx="11579384" cy="6254496"/>
          </a:xfrm>
          <a:prstGeom prst="roundRect">
            <a:avLst>
              <a:gd name="adj" fmla="val 2341"/>
            </a:avLst>
          </a:prstGeom>
          <a:solidFill>
            <a:srgbClr val="FFFFFF"/>
          </a:solidFill>
          <a:ln>
            <a:noFill/>
          </a:ln>
          <a:effectLst>
            <a:innerShdw blurRad="508000">
              <a:srgbClr val="FFD14B">
                <a:alpha val="69804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/>
          </a:p>
        </p:txBody>
      </p:sp>
      <p:sp>
        <p:nvSpPr>
          <p:cNvPr id="2" name="Tytuł — symbol zastępczy 1"/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1168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t>Kliknij, aby edytować styl wzorca tytułu</a:t>
            </a:r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1218883" y="1803400"/>
            <a:ext cx="975106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t>Kliknij, aby edytować style wzorca tekstu</a:t>
            </a:r>
          </a:p>
          <a:p>
            <a:pPr lvl="1" rtl="0"/>
            <a:r>
              <a:t>Drugi poziom</a:t>
            </a:r>
          </a:p>
          <a:p>
            <a:pPr lvl="2" rtl="0"/>
            <a:r>
              <a:t>Trzeci poziom</a:t>
            </a:r>
          </a:p>
          <a:p>
            <a:pPr lvl="3" rtl="0"/>
            <a:r>
              <a:t>Czwarty poziom</a:t>
            </a:r>
          </a:p>
          <a:p>
            <a:pPr lvl="4" rtl="0"/>
            <a:r>
              <a:t>Piąty poziom</a:t>
            </a:r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3"/>
          </p:nvPr>
        </p:nvSpPr>
        <p:spPr>
          <a:xfrm>
            <a:off x="1218882" y="6172200"/>
            <a:ext cx="741487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endParaRPr/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2"/>
          </p:nvPr>
        </p:nvSpPr>
        <p:spPr>
          <a:xfrm>
            <a:off x="8836898" y="6172200"/>
            <a:ext cx="1218883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r>
              <a:rPr lang="en-US"/>
              <a:t>2016-08-01</a:t>
            </a:r>
            <a:endParaRPr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4"/>
          </p:nvPr>
        </p:nvSpPr>
        <p:spPr>
          <a:xfrm>
            <a:off x="10258928" y="6172200"/>
            <a:ext cx="711015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07221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6888" indent="-246888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50392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52144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453896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55648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057400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359152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660904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fr-FR" i="1" dirty="0" err="1"/>
              <a:t>Pronomina</a:t>
            </a:r>
            <a:r>
              <a:rPr lang="fr-FR" i="1" dirty="0"/>
              <a:t> </a:t>
            </a:r>
            <a:r>
              <a:rPr lang="fr-FR" i="1" dirty="0" err="1"/>
              <a:t>demonstrativa</a:t>
            </a:r>
            <a:r>
              <a:rPr lang="fr-FR" i="1" dirty="0"/>
              <a:t> </a:t>
            </a:r>
            <a:r>
              <a:rPr lang="fr-FR" dirty="0"/>
              <a:t>:</a:t>
            </a:r>
            <a:endParaRPr lang="pl" i="1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fr-FR" dirty="0"/>
              <a:t>Évolution canonique ?</a:t>
            </a:r>
            <a:endParaRPr lang="pl" dirty="0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56D3FF0D-6A50-41D6-8278-D5F7C8ABE6F1}"/>
              </a:ext>
            </a:extLst>
          </p:cNvPr>
          <p:cNvSpPr txBox="1"/>
          <p:nvPr/>
        </p:nvSpPr>
        <p:spPr>
          <a:xfrm>
            <a:off x="405780" y="5013176"/>
            <a:ext cx="36724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Piotr P</a:t>
            </a:r>
            <a:r>
              <a:rPr lang="pl-PL" dirty="0" err="1"/>
              <a:t>łocharz</a:t>
            </a:r>
            <a:endParaRPr lang="pl-PL" dirty="0"/>
          </a:p>
          <a:p>
            <a:r>
              <a:rPr lang="fr-FR" dirty="0"/>
              <a:t>IHRIM – UMR 5317</a:t>
            </a:r>
          </a:p>
          <a:p>
            <a:r>
              <a:rPr lang="fr-FR" dirty="0"/>
              <a:t>École Normale Supérieure de Lyon</a:t>
            </a:r>
            <a:endParaRPr lang="pl-PL" dirty="0"/>
          </a:p>
          <a:p>
            <a:endParaRPr lang="pl-PL" dirty="0"/>
          </a:p>
          <a:p>
            <a:r>
              <a:rPr lang="pl-PL" dirty="0" err="1"/>
              <a:t>piotr</a:t>
            </a:r>
            <a:r>
              <a:rPr lang="pl-PL" dirty="0"/>
              <a:t>.</a:t>
            </a:r>
            <a:r>
              <a:rPr lang="fr-FR" dirty="0" err="1"/>
              <a:t>plocharz</a:t>
            </a:r>
            <a:r>
              <a:rPr lang="pl-PL" dirty="0"/>
              <a:t>@ens-lyon.fr</a:t>
            </a:r>
            <a:endParaRPr lang="fr-FR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F7091666-7FE7-4262-9C22-05136A3CEE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5635" y="5553075"/>
            <a:ext cx="1187410" cy="937429"/>
          </a:xfrm>
          <a:prstGeom prst="rect">
            <a:avLst/>
          </a:prstGeom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87B0BC7A-386A-465F-B380-72C7EC147392}"/>
              </a:ext>
            </a:extLst>
          </p:cNvPr>
          <p:cNvSpPr txBox="1"/>
          <p:nvPr/>
        </p:nvSpPr>
        <p:spPr>
          <a:xfrm>
            <a:off x="393802" y="299120"/>
            <a:ext cx="49085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Journée Doctorale : </a:t>
            </a:r>
            <a:r>
              <a:rPr lang="fr-FR" i="1" dirty="0"/>
              <a:t>Diachronies </a:t>
            </a:r>
            <a:r>
              <a:rPr lang="fr-FR" i="1" dirty="0" err="1"/>
              <a:t>gallo-romanes</a:t>
            </a:r>
            <a:endParaRPr lang="fr-FR" i="1" dirty="0"/>
          </a:p>
          <a:p>
            <a:r>
              <a:rPr lang="fr-FR" dirty="0"/>
              <a:t>04/04/2018</a:t>
            </a:r>
          </a:p>
        </p:txBody>
      </p:sp>
    </p:spTree>
    <p:extLst>
      <p:ext uri="{BB962C8B-B14F-4D97-AF65-F5344CB8AC3E}">
        <p14:creationId xmlns:p14="http://schemas.microsoft.com/office/powerpoint/2010/main" val="2707543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4CB847E-18CB-4C40-8D98-2D6E23495A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8BE5FBC-64BE-44FE-AF07-B4775C600E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i="1" dirty="0"/>
              <a:t>Manuel du latin chrétien</a:t>
            </a:r>
            <a:r>
              <a:rPr lang="fr-FR" dirty="0"/>
              <a:t> :</a:t>
            </a:r>
          </a:p>
          <a:p>
            <a:r>
              <a:rPr lang="fr-FR" dirty="0"/>
              <a:t>ISTE : « dans la période classique, il exprime une nuance péjorative ou se réfère à la deuxième personne. Dans la période postclassique, </a:t>
            </a:r>
            <a:r>
              <a:rPr lang="fr-FR" u="sng" dirty="0"/>
              <a:t>il remplace n’importe quel démonstratif</a:t>
            </a:r>
            <a:r>
              <a:rPr lang="fr-FR" dirty="0"/>
              <a:t> »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7576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71E826C-C96F-49C3-B80B-C370DA3517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107E019-713D-411C-914D-6DB76473B2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008B4705-DBD4-43E1-8877-FB83A82B33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2404" y="1124744"/>
            <a:ext cx="4437112" cy="4437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290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05529A0-7E9D-4714-86FF-D35844562E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1800" dirty="0"/>
              <a:t>Les démonstratifs en latin classique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DE4A9B8-3BE8-4129-9027-B0EED9B498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8883" y="1803400"/>
            <a:ext cx="1275129" cy="4267200"/>
          </a:xfrm>
        </p:spPr>
        <p:txBody>
          <a:bodyPr>
            <a:normAutofit lnSpcReduction="10000"/>
          </a:bodyPr>
          <a:lstStyle/>
          <a:p>
            <a:r>
              <a:rPr lang="fr-FR" dirty="0"/>
              <a:t>IS</a:t>
            </a:r>
          </a:p>
          <a:p>
            <a:endParaRPr lang="fr-FR" dirty="0"/>
          </a:p>
          <a:p>
            <a:r>
              <a:rPr lang="fr-FR" dirty="0"/>
              <a:t>HIC</a:t>
            </a:r>
          </a:p>
          <a:p>
            <a:r>
              <a:rPr lang="fr-FR" dirty="0"/>
              <a:t>ISTE</a:t>
            </a:r>
          </a:p>
          <a:p>
            <a:r>
              <a:rPr lang="fr-FR" dirty="0"/>
              <a:t>ILLE</a:t>
            </a:r>
          </a:p>
          <a:p>
            <a:endParaRPr lang="fr-FR" dirty="0"/>
          </a:p>
          <a:p>
            <a:r>
              <a:rPr lang="fr-FR" dirty="0"/>
              <a:t>IDEM</a:t>
            </a:r>
          </a:p>
          <a:p>
            <a:r>
              <a:rPr lang="fr-FR" dirty="0"/>
              <a:t>IPSE</a:t>
            </a:r>
          </a:p>
        </p:txBody>
      </p:sp>
      <p:sp>
        <p:nvSpPr>
          <p:cNvPr id="7" name="Symbol zastępczy zawartości 2">
            <a:extLst>
              <a:ext uri="{FF2B5EF4-FFF2-40B4-BE49-F238E27FC236}">
                <a16:creationId xmlns:a16="http://schemas.microsoft.com/office/drawing/2014/main" id="{BB3192E3-7153-40F1-9BD6-AC55C5F76252}"/>
              </a:ext>
            </a:extLst>
          </p:cNvPr>
          <p:cNvSpPr txBox="1">
            <a:spLocks/>
          </p:cNvSpPr>
          <p:nvPr/>
        </p:nvSpPr>
        <p:spPr>
          <a:xfrm>
            <a:off x="3862164" y="1803400"/>
            <a:ext cx="1275129" cy="42672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46888" indent="-246888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0392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52144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53896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55648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59152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60904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IS</a:t>
            </a:r>
          </a:p>
          <a:p>
            <a:endParaRPr lang="fr-FR" dirty="0"/>
          </a:p>
          <a:p>
            <a:r>
              <a:rPr lang="fr-FR" dirty="0"/>
              <a:t>HIC</a:t>
            </a:r>
          </a:p>
          <a:p>
            <a:r>
              <a:rPr lang="fr-FR" dirty="0"/>
              <a:t>ISTE</a:t>
            </a:r>
          </a:p>
          <a:p>
            <a:r>
              <a:rPr lang="fr-FR" dirty="0"/>
              <a:t>ILLE</a:t>
            </a:r>
          </a:p>
          <a:p>
            <a:endParaRPr lang="fr-FR" dirty="0"/>
          </a:p>
          <a:p>
            <a:r>
              <a:rPr lang="fr-FR" dirty="0"/>
              <a:t>IDEM</a:t>
            </a:r>
          </a:p>
          <a:p>
            <a:r>
              <a:rPr lang="fr-FR" dirty="0"/>
              <a:t>IPSE</a:t>
            </a:r>
          </a:p>
        </p:txBody>
      </p:sp>
      <p:sp>
        <p:nvSpPr>
          <p:cNvPr id="6" name="Strzałka: w prawo 5">
            <a:extLst>
              <a:ext uri="{FF2B5EF4-FFF2-40B4-BE49-F238E27FC236}">
                <a16:creationId xmlns:a16="http://schemas.microsoft.com/office/drawing/2014/main" id="{AFA65294-0A26-406B-A191-CCDC66B79401}"/>
              </a:ext>
            </a:extLst>
          </p:cNvPr>
          <p:cNvSpPr/>
          <p:nvPr/>
        </p:nvSpPr>
        <p:spPr>
          <a:xfrm>
            <a:off x="2638028" y="3429000"/>
            <a:ext cx="1008112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9" name="Łącznik prosty 8">
            <a:extLst>
              <a:ext uri="{FF2B5EF4-FFF2-40B4-BE49-F238E27FC236}">
                <a16:creationId xmlns:a16="http://schemas.microsoft.com/office/drawing/2014/main" id="{3AA78E17-6D17-4AEC-9A66-C49FA9AD1B43}"/>
              </a:ext>
            </a:extLst>
          </p:cNvPr>
          <p:cNvCxnSpPr/>
          <p:nvPr/>
        </p:nvCxnSpPr>
        <p:spPr>
          <a:xfrm flipV="1">
            <a:off x="4006180" y="1600200"/>
            <a:ext cx="720080" cy="676672"/>
          </a:xfrm>
          <a:prstGeom prst="line">
            <a:avLst/>
          </a:prstGeom>
          <a:ln w="5715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Łącznik prosty 10">
            <a:extLst>
              <a:ext uri="{FF2B5EF4-FFF2-40B4-BE49-F238E27FC236}">
                <a16:creationId xmlns:a16="http://schemas.microsoft.com/office/drawing/2014/main" id="{951B2C81-21C4-49E0-A653-419894A73EC2}"/>
              </a:ext>
            </a:extLst>
          </p:cNvPr>
          <p:cNvCxnSpPr/>
          <p:nvPr/>
        </p:nvCxnSpPr>
        <p:spPr>
          <a:xfrm flipV="1">
            <a:off x="4139688" y="4725144"/>
            <a:ext cx="720080" cy="676672"/>
          </a:xfrm>
          <a:prstGeom prst="line">
            <a:avLst/>
          </a:prstGeom>
          <a:ln w="5715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Łącznik prosty 11">
            <a:extLst>
              <a:ext uri="{FF2B5EF4-FFF2-40B4-BE49-F238E27FC236}">
                <a16:creationId xmlns:a16="http://schemas.microsoft.com/office/drawing/2014/main" id="{81961AD2-59BC-4C78-85FF-E63991B411A7}"/>
              </a:ext>
            </a:extLst>
          </p:cNvPr>
          <p:cNvCxnSpPr/>
          <p:nvPr/>
        </p:nvCxnSpPr>
        <p:spPr>
          <a:xfrm flipV="1">
            <a:off x="4191903" y="5322299"/>
            <a:ext cx="720080" cy="676672"/>
          </a:xfrm>
          <a:prstGeom prst="line">
            <a:avLst/>
          </a:prstGeom>
          <a:ln w="5715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3" name="Obraz 12">
            <a:extLst>
              <a:ext uri="{FF2B5EF4-FFF2-40B4-BE49-F238E27FC236}">
                <a16:creationId xmlns:a16="http://schemas.microsoft.com/office/drawing/2014/main" id="{9B6B468D-DB74-4EB5-A433-BA0A3ECB00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5509" y="2654958"/>
            <a:ext cx="774259" cy="725487"/>
          </a:xfrm>
          <a:prstGeom prst="rect">
            <a:avLst/>
          </a:prstGeom>
        </p:spPr>
      </p:pic>
      <p:sp>
        <p:nvSpPr>
          <p:cNvPr id="14" name="Strzałka: w prawo 13">
            <a:extLst>
              <a:ext uri="{FF2B5EF4-FFF2-40B4-BE49-F238E27FC236}">
                <a16:creationId xmlns:a16="http://schemas.microsoft.com/office/drawing/2014/main" id="{9D80CE1B-11FC-4638-9D95-7087090D78D9}"/>
              </a:ext>
            </a:extLst>
          </p:cNvPr>
          <p:cNvSpPr/>
          <p:nvPr/>
        </p:nvSpPr>
        <p:spPr>
          <a:xfrm>
            <a:off x="5353317" y="3555676"/>
            <a:ext cx="1008112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Symbol zastępczy zawartości 2">
            <a:extLst>
              <a:ext uri="{FF2B5EF4-FFF2-40B4-BE49-F238E27FC236}">
                <a16:creationId xmlns:a16="http://schemas.microsoft.com/office/drawing/2014/main" id="{49904444-270A-4683-A184-DB5BB43ED033}"/>
              </a:ext>
            </a:extLst>
          </p:cNvPr>
          <p:cNvSpPr txBox="1">
            <a:spLocks/>
          </p:cNvSpPr>
          <p:nvPr/>
        </p:nvSpPr>
        <p:spPr>
          <a:xfrm>
            <a:off x="6568925" y="1655440"/>
            <a:ext cx="2045767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46888" indent="-246888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0392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52144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53896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55648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59152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60904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r-FR" dirty="0"/>
          </a:p>
          <a:p>
            <a:endParaRPr lang="fr-FR" dirty="0"/>
          </a:p>
          <a:p>
            <a:endParaRPr lang="fr-FR" dirty="0"/>
          </a:p>
          <a:p>
            <a:r>
              <a:rPr lang="fr-FR" i="1" dirty="0"/>
              <a:t>ecce</a:t>
            </a:r>
            <a:r>
              <a:rPr lang="fr-FR" dirty="0"/>
              <a:t> + ISTE</a:t>
            </a:r>
          </a:p>
          <a:p>
            <a:r>
              <a:rPr lang="fr-FR" i="1" dirty="0"/>
              <a:t>ecce +</a:t>
            </a:r>
            <a:r>
              <a:rPr lang="fr-FR" dirty="0"/>
              <a:t> ILLE</a:t>
            </a:r>
          </a:p>
          <a:p>
            <a:r>
              <a:rPr lang="fr-FR" sz="1600" dirty="0"/>
              <a:t>ILLE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17" name="Symbol zastępczy zawartości 2">
            <a:extLst>
              <a:ext uri="{FF2B5EF4-FFF2-40B4-BE49-F238E27FC236}">
                <a16:creationId xmlns:a16="http://schemas.microsoft.com/office/drawing/2014/main" id="{99E9817E-978D-46C8-8B52-D0558C82026A}"/>
              </a:ext>
            </a:extLst>
          </p:cNvPr>
          <p:cNvSpPr txBox="1">
            <a:spLocks/>
          </p:cNvSpPr>
          <p:nvPr/>
        </p:nvSpPr>
        <p:spPr>
          <a:xfrm>
            <a:off x="9434473" y="1639488"/>
            <a:ext cx="2045767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46888" indent="-246888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0392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52144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53896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55648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59152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60904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r-FR" dirty="0"/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CIST</a:t>
            </a:r>
          </a:p>
          <a:p>
            <a:r>
              <a:rPr lang="fr-FR" dirty="0"/>
              <a:t>CIL</a:t>
            </a:r>
          </a:p>
          <a:p>
            <a:r>
              <a:rPr lang="fr-FR" sz="1600" dirty="0"/>
              <a:t>Li</a:t>
            </a:r>
          </a:p>
          <a:p>
            <a:r>
              <a:rPr lang="fr-FR" sz="1600" dirty="0"/>
              <a:t>IL/LUI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18" name="Strzałka: w prawo 17">
            <a:extLst>
              <a:ext uri="{FF2B5EF4-FFF2-40B4-BE49-F238E27FC236}">
                <a16:creationId xmlns:a16="http://schemas.microsoft.com/office/drawing/2014/main" id="{9232CF3C-056C-46A4-BB76-61A9518639D0}"/>
              </a:ext>
            </a:extLst>
          </p:cNvPr>
          <p:cNvSpPr/>
          <p:nvPr/>
        </p:nvSpPr>
        <p:spPr>
          <a:xfrm>
            <a:off x="8542685" y="3576960"/>
            <a:ext cx="1008112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Strzałka: w prawo 15">
            <a:extLst>
              <a:ext uri="{FF2B5EF4-FFF2-40B4-BE49-F238E27FC236}">
                <a16:creationId xmlns:a16="http://schemas.microsoft.com/office/drawing/2014/main" id="{20F60385-E09A-4B2E-9405-569F04B77B95}"/>
              </a:ext>
            </a:extLst>
          </p:cNvPr>
          <p:cNvSpPr/>
          <p:nvPr/>
        </p:nvSpPr>
        <p:spPr>
          <a:xfrm rot="16200000">
            <a:off x="9521470" y="2408560"/>
            <a:ext cx="1008112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35A1E19B-7CE6-4FBE-8225-F4278EF63D56}"/>
              </a:ext>
            </a:extLst>
          </p:cNvPr>
          <p:cNvSpPr txBox="1"/>
          <p:nvPr/>
        </p:nvSpPr>
        <p:spPr>
          <a:xfrm>
            <a:off x="9319998" y="1332468"/>
            <a:ext cx="22747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CE et CELUI</a:t>
            </a:r>
          </a:p>
        </p:txBody>
      </p:sp>
    </p:spTree>
    <p:extLst>
      <p:ext uri="{BB962C8B-B14F-4D97-AF65-F5344CB8AC3E}">
        <p14:creationId xmlns:p14="http://schemas.microsoft.com/office/powerpoint/2010/main" val="2254044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40152F51-2586-42BF-B4A3-7B929AF813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8734458"/>
              </p:ext>
            </p:extLst>
          </p:nvPr>
        </p:nvGraphicFramePr>
        <p:xfrm>
          <a:off x="1588361" y="787307"/>
          <a:ext cx="9012101" cy="52833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57916">
                  <a:extLst>
                    <a:ext uri="{9D8B030D-6E8A-4147-A177-3AD203B41FA5}">
                      <a16:colId xmlns:a16="http://schemas.microsoft.com/office/drawing/2014/main" val="2061822304"/>
                    </a:ext>
                  </a:extLst>
                </a:gridCol>
                <a:gridCol w="936453">
                  <a:extLst>
                    <a:ext uri="{9D8B030D-6E8A-4147-A177-3AD203B41FA5}">
                      <a16:colId xmlns:a16="http://schemas.microsoft.com/office/drawing/2014/main" val="2128974412"/>
                    </a:ext>
                  </a:extLst>
                </a:gridCol>
                <a:gridCol w="1082776">
                  <a:extLst>
                    <a:ext uri="{9D8B030D-6E8A-4147-A177-3AD203B41FA5}">
                      <a16:colId xmlns:a16="http://schemas.microsoft.com/office/drawing/2014/main" val="2530924318"/>
                    </a:ext>
                  </a:extLst>
                </a:gridCol>
                <a:gridCol w="2851351">
                  <a:extLst>
                    <a:ext uri="{9D8B030D-6E8A-4147-A177-3AD203B41FA5}">
                      <a16:colId xmlns:a16="http://schemas.microsoft.com/office/drawing/2014/main" val="1238032468"/>
                    </a:ext>
                  </a:extLst>
                </a:gridCol>
                <a:gridCol w="1983605">
                  <a:extLst>
                    <a:ext uri="{9D8B030D-6E8A-4147-A177-3AD203B41FA5}">
                      <a16:colId xmlns:a16="http://schemas.microsoft.com/office/drawing/2014/main" val="985351743"/>
                    </a:ext>
                  </a:extLst>
                </a:gridCol>
              </a:tblGrid>
              <a:tr h="44226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latin classique</a:t>
                      </a:r>
                      <a:endParaRPr lang="fr-FR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latin tardo-antique et altimédiéval</a:t>
                      </a:r>
                      <a:endParaRPr lang="fr-FR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ancien français</a:t>
                      </a:r>
                      <a:endParaRPr lang="fr-FR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03805402"/>
                  </a:ext>
                </a:extLst>
              </a:tr>
              <a:tr h="53085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</a:rPr>
                        <a:t>IS</a:t>
                      </a:r>
                      <a:endParaRPr lang="fr-FR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</a:rPr>
                        <a:t>HIC</a:t>
                      </a:r>
                      <a:endParaRPr lang="fr-FR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2000">
                          <a:effectLst/>
                        </a:rPr>
                        <a:t>ISTE</a:t>
                      </a:r>
                      <a:endParaRPr lang="fr-FR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*(ecce)+</a:t>
                      </a:r>
                      <a:r>
                        <a:rPr lang="fr-FR" sz="1400" dirty="0" err="1">
                          <a:effectLst/>
                        </a:rPr>
                        <a:t>iste</a:t>
                      </a:r>
                      <a:endParaRPr lang="fr-FR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</a:rPr>
                        <a:t>CIST</a:t>
                      </a:r>
                      <a:endParaRPr lang="fr-FR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50175924"/>
                  </a:ext>
                </a:extLst>
              </a:tr>
              <a:tr h="53085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2000">
                          <a:effectLst/>
                        </a:rPr>
                        <a:t>HIC</a:t>
                      </a:r>
                      <a:endParaRPr lang="fr-FR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7688151"/>
                  </a:ext>
                </a:extLst>
              </a:tr>
              <a:tr h="53085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2000">
                          <a:effectLst/>
                        </a:rPr>
                        <a:t>ISTE</a:t>
                      </a:r>
                      <a:endParaRPr lang="fr-FR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</a:rPr>
                        <a:t>ISTE</a:t>
                      </a:r>
                      <a:endParaRPr lang="fr-FR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7025"/>
                  </a:ext>
                </a:extLst>
              </a:tr>
              <a:tr h="530856">
                <a:tc row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</a:rPr>
                        <a:t>ILLE</a:t>
                      </a:r>
                      <a:endParaRPr lang="fr-FR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</a:rPr>
                        <a:t>ILLE</a:t>
                      </a:r>
                      <a:endParaRPr lang="fr-FR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</a:rPr>
                        <a:t>ILLE</a:t>
                      </a:r>
                      <a:endParaRPr lang="fr-FR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*(ecce)+ille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ille (vers l’article)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ille (vers le pronom personnel)</a:t>
                      </a:r>
                      <a:endParaRPr lang="fr-FR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</a:rPr>
                        <a:t>CIL</a:t>
                      </a:r>
                      <a:endParaRPr lang="fr-FR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96455364"/>
                  </a:ext>
                </a:extLst>
              </a:tr>
              <a:tr h="530856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</a:rPr>
                        <a:t>LI</a:t>
                      </a:r>
                      <a:endParaRPr lang="fr-FR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86582278"/>
                  </a:ext>
                </a:extLst>
              </a:tr>
              <a:tr h="530856">
                <a:tc v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fr-FR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fr-FR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fr-FR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fr-FR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IL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86516467"/>
                  </a:ext>
                </a:extLst>
              </a:tr>
              <a:tr h="112512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2000">
                          <a:effectLst/>
                        </a:rPr>
                        <a:t>IDEM</a:t>
                      </a:r>
                      <a:endParaRPr lang="fr-FR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2000">
                          <a:effectLst/>
                        </a:rPr>
                        <a:t>IPSE</a:t>
                      </a:r>
                      <a:endParaRPr lang="fr-FR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2000">
                          <a:effectLst/>
                        </a:rPr>
                        <a:t>IPSE</a:t>
                      </a:r>
                      <a:endParaRPr lang="fr-FR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</a:rPr>
                        <a:t>IPSE </a:t>
                      </a:r>
                      <a:r>
                        <a:rPr lang="fr-FR" sz="1100" dirty="0">
                          <a:effectLst/>
                        </a:rPr>
                        <a:t>en tant qu’articloïde (?)</a:t>
                      </a:r>
                      <a:endParaRPr lang="fr-FR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fr-FR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84392653"/>
                  </a:ext>
                </a:extLst>
              </a:tr>
              <a:tr h="53085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2000">
                          <a:effectLst/>
                        </a:rPr>
                        <a:t>IPSE</a:t>
                      </a:r>
                      <a:endParaRPr lang="fr-FR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*</a:t>
                      </a:r>
                      <a:r>
                        <a:rPr lang="fr-FR" sz="1400" dirty="0" err="1">
                          <a:effectLst/>
                        </a:rPr>
                        <a:t>metipsimus</a:t>
                      </a:r>
                      <a:endParaRPr lang="fr-FR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</a:rPr>
                        <a:t>MEÏSME</a:t>
                      </a:r>
                      <a:endParaRPr lang="fr-FR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517119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7400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9998661-C1DC-4323-A206-D0E445B545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1844" y="548680"/>
            <a:ext cx="9751060" cy="1168400"/>
          </a:xfrm>
        </p:spPr>
        <p:txBody>
          <a:bodyPr>
            <a:normAutofit/>
          </a:bodyPr>
          <a:lstStyle/>
          <a:p>
            <a:r>
              <a:rPr lang="fr-FR" sz="24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Merci de votre attention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5586E18-79C1-4716-9EFE-FF1239408C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5900" y="2564904"/>
            <a:ext cx="9751060" cy="33537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b="1" dirty="0"/>
              <a:t>HAEC</a:t>
            </a:r>
            <a:r>
              <a:rPr lang="fr-FR" dirty="0"/>
              <a:t> </a:t>
            </a:r>
            <a:r>
              <a:rPr lang="fr-FR" dirty="0" err="1"/>
              <a:t>omnia</a:t>
            </a:r>
            <a:r>
              <a:rPr lang="fr-FR" dirty="0"/>
              <a:t> </a:t>
            </a:r>
            <a:r>
              <a:rPr lang="fr-FR" dirty="0" err="1"/>
              <a:t>vobis</a:t>
            </a:r>
            <a:r>
              <a:rPr lang="fr-FR" dirty="0"/>
              <a:t> </a:t>
            </a:r>
            <a:r>
              <a:rPr lang="fr-FR" dirty="0" err="1"/>
              <a:t>placuisse</a:t>
            </a:r>
            <a:r>
              <a:rPr lang="fr-FR" dirty="0"/>
              <a:t> </a:t>
            </a:r>
            <a:r>
              <a:rPr lang="fr-FR" dirty="0" err="1"/>
              <a:t>spero</a:t>
            </a:r>
            <a:endParaRPr lang="fr-FR" dirty="0"/>
          </a:p>
          <a:p>
            <a:pPr marL="0" indent="0">
              <a:buNone/>
            </a:pPr>
            <a:r>
              <a:rPr lang="fr-FR" dirty="0"/>
              <a:t>				</a:t>
            </a:r>
            <a:r>
              <a:rPr lang="pl-PL" sz="1200" dirty="0"/>
              <a:t>[</a:t>
            </a:r>
            <a:r>
              <a:rPr lang="fr-FR" sz="1200" dirty="0"/>
              <a:t>latin classique</a:t>
            </a:r>
            <a:r>
              <a:rPr lang="pl-PL" sz="1200" dirty="0"/>
              <a:t>]</a:t>
            </a:r>
            <a:endParaRPr lang="fr-FR" dirty="0"/>
          </a:p>
          <a:p>
            <a:pPr marL="0" indent="0">
              <a:buNone/>
            </a:pPr>
            <a:r>
              <a:rPr lang="fr-FR" dirty="0" err="1"/>
              <a:t>Spero</a:t>
            </a:r>
            <a:r>
              <a:rPr lang="fr-FR" dirty="0"/>
              <a:t> </a:t>
            </a:r>
            <a:r>
              <a:rPr lang="fr-FR" b="1" dirty="0"/>
              <a:t>ISTA</a:t>
            </a:r>
            <a:r>
              <a:rPr lang="fr-FR" dirty="0"/>
              <a:t> </a:t>
            </a:r>
            <a:r>
              <a:rPr lang="fr-FR" dirty="0" err="1"/>
              <a:t>tota</a:t>
            </a:r>
            <a:r>
              <a:rPr lang="fr-FR" dirty="0"/>
              <a:t> </a:t>
            </a:r>
            <a:r>
              <a:rPr lang="fr-FR" dirty="0" err="1"/>
              <a:t>vobis</a:t>
            </a:r>
            <a:r>
              <a:rPr lang="fr-FR" dirty="0"/>
              <a:t> </a:t>
            </a:r>
            <a:r>
              <a:rPr lang="pl-PL" dirty="0" err="1"/>
              <a:t>placuisse</a:t>
            </a:r>
            <a:endParaRPr lang="fr-FR" dirty="0"/>
          </a:p>
          <a:p>
            <a:pPr marL="0" indent="0">
              <a:buNone/>
            </a:pPr>
            <a:r>
              <a:rPr lang="fr-FR" dirty="0"/>
              <a:t>				</a:t>
            </a:r>
            <a:r>
              <a:rPr lang="pl-PL" sz="1100" dirty="0"/>
              <a:t>[</a:t>
            </a:r>
            <a:r>
              <a:rPr lang="pl-PL" sz="1100" dirty="0" err="1"/>
              <a:t>reconstruction</a:t>
            </a:r>
            <a:r>
              <a:rPr lang="pl-PL" sz="1100" dirty="0"/>
              <a:t> </a:t>
            </a:r>
            <a:r>
              <a:rPr lang="fr-FR" sz="1100" dirty="0"/>
              <a:t>en</a:t>
            </a:r>
            <a:r>
              <a:rPr lang="pl-PL" sz="1100" dirty="0"/>
              <a:t> l</a:t>
            </a:r>
            <a:r>
              <a:rPr lang="fr-FR" sz="1100" dirty="0" err="1"/>
              <a:t>atin</a:t>
            </a:r>
            <a:r>
              <a:rPr lang="fr-FR" sz="1100" dirty="0"/>
              <a:t> tardo-antique/altimédiéval</a:t>
            </a:r>
            <a:r>
              <a:rPr lang="pl-PL" sz="1100" dirty="0"/>
              <a:t>]</a:t>
            </a:r>
            <a:endParaRPr lang="fr-FR" sz="1100" dirty="0"/>
          </a:p>
        </p:txBody>
      </p:sp>
    </p:spTree>
    <p:extLst>
      <p:ext uri="{BB962C8B-B14F-4D97-AF65-F5344CB8AC3E}">
        <p14:creationId xmlns:p14="http://schemas.microsoft.com/office/powerpoint/2010/main" val="100261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ytuł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dirty="0"/>
              <a:t>Problématique</a:t>
            </a:r>
            <a:endParaRPr lang="pl" dirty="0"/>
          </a:p>
        </p:txBody>
      </p:sp>
      <p:sp>
        <p:nvSpPr>
          <p:cNvPr id="14" name="Zawartość — symbol zastępczy 13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algn="just" rtl="0"/>
            <a:r>
              <a:rPr lang="fr-FR" dirty="0"/>
              <a:t>Peut-on dire que les pronoms démonstratifs suivent une évolution dite canonique telle qu’elle est décrite dans les manuels ou dans les grammaires traditionnelles ?</a:t>
            </a:r>
            <a:endParaRPr lang="pl" dirty="0"/>
          </a:p>
        </p:txBody>
      </p:sp>
    </p:spTree>
    <p:extLst>
      <p:ext uri="{BB962C8B-B14F-4D97-AF65-F5344CB8AC3E}">
        <p14:creationId xmlns:p14="http://schemas.microsoft.com/office/powerpoint/2010/main" val="1016464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B79FC70-47D6-420A-8FAA-7692E22901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Plan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853A038-231B-40A2-A38A-3D7F800D77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AutoNum type="arabicParenR"/>
            </a:pPr>
            <a:r>
              <a:rPr lang="fr-FR" dirty="0"/>
              <a:t>Les démonstratifs en latin classique</a:t>
            </a:r>
          </a:p>
          <a:p>
            <a:pPr marL="457200" indent="-457200">
              <a:buAutoNum type="arabicParenR"/>
            </a:pPr>
            <a:r>
              <a:rPr lang="fr-FR" dirty="0"/>
              <a:t>L’évolution des démonstratifs dans les ouvrages de référence</a:t>
            </a:r>
          </a:p>
          <a:p>
            <a:pPr marL="457200" indent="-457200">
              <a:buAutoNum type="arabicParenR"/>
            </a:pPr>
            <a:r>
              <a:rPr lang="fr-FR" dirty="0"/>
              <a:t>L’écart entre la théorie </a:t>
            </a:r>
            <a:r>
              <a:rPr lang="fr-FR" sz="1400" dirty="0"/>
              <a:t>(les ouvrages de référence) </a:t>
            </a:r>
            <a:r>
              <a:rPr lang="fr-FR" dirty="0"/>
              <a:t>et la pratique</a:t>
            </a:r>
          </a:p>
        </p:txBody>
      </p:sp>
    </p:spTree>
    <p:extLst>
      <p:ext uri="{BB962C8B-B14F-4D97-AF65-F5344CB8AC3E}">
        <p14:creationId xmlns:p14="http://schemas.microsoft.com/office/powerpoint/2010/main" val="567318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B79FC70-47D6-420A-8FAA-7692E22901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Plan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853A038-231B-40A2-A38A-3D7F800D77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AutoNum type="arabicParenR"/>
            </a:pPr>
            <a:r>
              <a:rPr lang="fr-FR" dirty="0"/>
              <a:t>Les démonstratifs en latin classique</a:t>
            </a:r>
          </a:p>
          <a:p>
            <a:pPr marL="457200" indent="-457200">
              <a:buAutoNum type="arabicParenR"/>
            </a:pPr>
            <a:r>
              <a:rPr lang="fr-FR" dirty="0"/>
              <a:t>L’évolution des démonstratifs dans les ouvrages de référence</a:t>
            </a:r>
          </a:p>
          <a:p>
            <a:pPr marL="457200" indent="-457200">
              <a:buAutoNum type="arabicParenR"/>
            </a:pPr>
            <a:r>
              <a:rPr lang="fr-FR" dirty="0"/>
              <a:t>L’écart entre la théorie </a:t>
            </a:r>
            <a:r>
              <a:rPr lang="fr-FR" sz="1400" dirty="0"/>
              <a:t>(les ouvrages de référence) </a:t>
            </a:r>
            <a:r>
              <a:rPr lang="fr-FR" dirty="0"/>
              <a:t>et la pratique</a:t>
            </a:r>
          </a:p>
        </p:txBody>
      </p:sp>
      <p:sp>
        <p:nvSpPr>
          <p:cNvPr id="4" name="Strzałka: w dół 3">
            <a:extLst>
              <a:ext uri="{FF2B5EF4-FFF2-40B4-BE49-F238E27FC236}">
                <a16:creationId xmlns:a16="http://schemas.microsoft.com/office/drawing/2014/main" id="{C000DF23-EBA0-4626-B23F-AA56C79E708F}"/>
              </a:ext>
            </a:extLst>
          </p:cNvPr>
          <p:cNvSpPr/>
          <p:nvPr/>
        </p:nvSpPr>
        <p:spPr>
          <a:xfrm>
            <a:off x="5014292" y="3429000"/>
            <a:ext cx="360040" cy="129614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C9D55573-0D8B-4380-8E56-4EFF7F7F901E}"/>
              </a:ext>
            </a:extLst>
          </p:cNvPr>
          <p:cNvSpPr txBox="1"/>
          <p:nvPr/>
        </p:nvSpPr>
        <p:spPr>
          <a:xfrm>
            <a:off x="3430116" y="4813096"/>
            <a:ext cx="41764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strike="sngStrike" dirty="0"/>
              <a:t>Évolution canonique</a:t>
            </a:r>
          </a:p>
        </p:txBody>
      </p:sp>
    </p:spTree>
    <p:extLst>
      <p:ext uri="{BB962C8B-B14F-4D97-AF65-F5344CB8AC3E}">
        <p14:creationId xmlns:p14="http://schemas.microsoft.com/office/powerpoint/2010/main" val="2774748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05529A0-7E9D-4714-86FF-D35844562E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1800" dirty="0"/>
              <a:t>Les démonstratifs en latin classique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DE4A9B8-3BE8-4129-9027-B0EED9B498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8883" y="1803400"/>
            <a:ext cx="3003321" cy="4267200"/>
          </a:xfrm>
        </p:spPr>
        <p:txBody>
          <a:bodyPr>
            <a:normAutofit lnSpcReduction="10000"/>
          </a:bodyPr>
          <a:lstStyle/>
          <a:p>
            <a:r>
              <a:rPr lang="fr-FR" dirty="0"/>
              <a:t>IS</a:t>
            </a:r>
          </a:p>
          <a:p>
            <a:endParaRPr lang="fr-FR" dirty="0"/>
          </a:p>
          <a:p>
            <a:r>
              <a:rPr lang="fr-FR" dirty="0"/>
              <a:t>HIC</a:t>
            </a:r>
          </a:p>
          <a:p>
            <a:r>
              <a:rPr lang="fr-FR" dirty="0"/>
              <a:t>ISTE</a:t>
            </a:r>
          </a:p>
          <a:p>
            <a:r>
              <a:rPr lang="fr-FR" dirty="0"/>
              <a:t>ILLE</a:t>
            </a:r>
          </a:p>
          <a:p>
            <a:endParaRPr lang="fr-FR" dirty="0"/>
          </a:p>
          <a:p>
            <a:r>
              <a:rPr lang="fr-FR" dirty="0"/>
              <a:t>IDEM</a:t>
            </a:r>
          </a:p>
          <a:p>
            <a:r>
              <a:rPr lang="fr-FR" dirty="0"/>
              <a:t>IPSE</a:t>
            </a: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5041F153-7EFD-4C09-9503-493CA7A7F62F}"/>
              </a:ext>
            </a:extLst>
          </p:cNvPr>
          <p:cNvSpPr txBox="1"/>
          <p:nvPr/>
        </p:nvSpPr>
        <p:spPr>
          <a:xfrm>
            <a:off x="7318548" y="1203235"/>
            <a:ext cx="44434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Les démonstratifs en français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CELUI</a:t>
            </a:r>
          </a:p>
        </p:txBody>
      </p:sp>
    </p:spTree>
    <p:extLst>
      <p:ext uri="{BB962C8B-B14F-4D97-AF65-F5344CB8AC3E}">
        <p14:creationId xmlns:p14="http://schemas.microsoft.com/office/powerpoint/2010/main" val="49737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05529A0-7E9D-4714-86FF-D35844562E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1800" dirty="0"/>
              <a:t>Les démonstratifs en latin classique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DE4A9B8-3BE8-4129-9027-B0EED9B498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8883" y="1803400"/>
            <a:ext cx="3003321" cy="4267200"/>
          </a:xfrm>
        </p:spPr>
        <p:txBody>
          <a:bodyPr>
            <a:normAutofit lnSpcReduction="10000"/>
          </a:bodyPr>
          <a:lstStyle/>
          <a:p>
            <a:r>
              <a:rPr lang="fr-FR" dirty="0"/>
              <a:t>IS</a:t>
            </a:r>
          </a:p>
          <a:p>
            <a:endParaRPr lang="fr-FR" dirty="0"/>
          </a:p>
          <a:p>
            <a:r>
              <a:rPr lang="fr-FR" dirty="0"/>
              <a:t>HIC</a:t>
            </a:r>
          </a:p>
          <a:p>
            <a:r>
              <a:rPr lang="fr-FR" dirty="0"/>
              <a:t>ISTE</a:t>
            </a:r>
          </a:p>
          <a:p>
            <a:r>
              <a:rPr lang="fr-FR" dirty="0"/>
              <a:t>ILLE</a:t>
            </a:r>
          </a:p>
          <a:p>
            <a:endParaRPr lang="fr-FR" dirty="0"/>
          </a:p>
          <a:p>
            <a:r>
              <a:rPr lang="fr-FR" dirty="0"/>
              <a:t>IDEM</a:t>
            </a:r>
          </a:p>
          <a:p>
            <a:r>
              <a:rPr lang="fr-FR" dirty="0"/>
              <a:t>IPSE</a:t>
            </a: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5041F153-7EFD-4C09-9503-493CA7A7F62F}"/>
              </a:ext>
            </a:extLst>
          </p:cNvPr>
          <p:cNvSpPr txBox="1"/>
          <p:nvPr/>
        </p:nvSpPr>
        <p:spPr>
          <a:xfrm>
            <a:off x="7318548" y="1203235"/>
            <a:ext cx="44434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Les démonstratifs en français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CELUI</a:t>
            </a:r>
          </a:p>
        </p:txBody>
      </p:sp>
      <p:sp>
        <p:nvSpPr>
          <p:cNvPr id="4" name="Owal 3">
            <a:extLst>
              <a:ext uri="{FF2B5EF4-FFF2-40B4-BE49-F238E27FC236}">
                <a16:creationId xmlns:a16="http://schemas.microsoft.com/office/drawing/2014/main" id="{5F031BBF-6D63-4F69-8984-FAF5BAE195B7}"/>
              </a:ext>
            </a:extLst>
          </p:cNvPr>
          <p:cNvSpPr/>
          <p:nvPr/>
        </p:nvSpPr>
        <p:spPr>
          <a:xfrm>
            <a:off x="1082300" y="1600200"/>
            <a:ext cx="1080120" cy="803364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80A9502F-1866-477C-B6ED-141BF93B6F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141" y="4725144"/>
            <a:ext cx="1810803" cy="1345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042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4333C1A-1511-4BE4-8628-01F505EF42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4F740E5-831C-43F1-A812-FE59BD5B14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fr-FR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Étude lexicographique et grammaticale de la latinité de saint Jérôme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1884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fr-FR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 latinité des sermons de saint Augustin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1886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fr-FR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 latin de Grégoire de Tours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1890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fr-FR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 latin de saint Avit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1909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fr-FR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 latinité d’Apulée dans les Métamorphoses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1926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fr-FR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 latin des diplômes royaux et chartes privées de l’époque mérovingienne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1927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fr-FR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 latinité de Salvien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1934 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fr-FR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Manuel du latin chrétien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1955</a:t>
            </a:r>
          </a:p>
        </p:txBody>
      </p:sp>
    </p:spTree>
    <p:extLst>
      <p:ext uri="{BB962C8B-B14F-4D97-AF65-F5344CB8AC3E}">
        <p14:creationId xmlns:p14="http://schemas.microsoft.com/office/powerpoint/2010/main" val="4111152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6DF6945-26F3-48DE-B1A4-6483C0454F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136F3E0-9AF0-49BC-B307-D3244F10F8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Chez Salvien et Avit :</a:t>
            </a:r>
          </a:p>
          <a:p>
            <a:r>
              <a:rPr lang="fr-FR" dirty="0"/>
              <a:t>Confusion : HIC et IS</a:t>
            </a:r>
          </a:p>
          <a:p>
            <a:r>
              <a:rPr lang="en-GB" dirty="0"/>
              <a:t>ILLE = HIC</a:t>
            </a:r>
            <a:endParaRPr lang="fr-FR" dirty="0"/>
          </a:p>
          <a:p>
            <a:r>
              <a:rPr lang="en-GB" dirty="0"/>
              <a:t>ISTE = IS </a:t>
            </a:r>
            <a:r>
              <a:rPr lang="en-GB" dirty="0" err="1"/>
              <a:t>ou</a:t>
            </a:r>
            <a:r>
              <a:rPr lang="en-GB" dirty="0"/>
              <a:t> HIC</a:t>
            </a:r>
            <a:endParaRPr lang="fr-FR" dirty="0"/>
          </a:p>
          <a:p>
            <a:r>
              <a:rPr lang="en-GB" dirty="0"/>
              <a:t>HIC…. </a:t>
            </a:r>
            <a:r>
              <a:rPr lang="fr-FR" dirty="0"/>
              <a:t>ILLE = ISTE…. ILLE</a:t>
            </a:r>
          </a:p>
          <a:p>
            <a:r>
              <a:rPr lang="fr-FR" dirty="0"/>
              <a:t>IDEM = IS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25512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4CB847E-18CB-4C40-8D98-2D6E23495A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8BE5FBC-64BE-44FE-AF07-B4775C600E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i="1" dirty="0"/>
              <a:t>Manuel du latin chrétien</a:t>
            </a:r>
            <a:r>
              <a:rPr lang="fr-FR" dirty="0"/>
              <a:t> :</a:t>
            </a:r>
          </a:p>
          <a:p>
            <a:r>
              <a:rPr lang="fr-FR" dirty="0"/>
              <a:t>« L’ancienne distinction qui fait exprimer aux démonstratifs une nuance personnelle (hic, 1</a:t>
            </a:r>
            <a:r>
              <a:rPr lang="fr-FR" baseline="30000" dirty="0"/>
              <a:t>re</a:t>
            </a:r>
            <a:r>
              <a:rPr lang="fr-FR" dirty="0"/>
              <a:t> pers. ; </a:t>
            </a:r>
            <a:r>
              <a:rPr lang="fr-FR" dirty="0" err="1"/>
              <a:t>iste</a:t>
            </a:r>
            <a:r>
              <a:rPr lang="fr-FR" dirty="0"/>
              <a:t>, 2</a:t>
            </a:r>
            <a:r>
              <a:rPr lang="fr-FR" baseline="30000" dirty="0"/>
              <a:t>e</a:t>
            </a:r>
            <a:r>
              <a:rPr lang="fr-FR" dirty="0"/>
              <a:t> pers. ; ille, 3</a:t>
            </a:r>
            <a:r>
              <a:rPr lang="fr-FR" baseline="30000" dirty="0"/>
              <a:t>e</a:t>
            </a:r>
            <a:r>
              <a:rPr lang="fr-FR" dirty="0"/>
              <a:t> pers.) a peu à peu disparu</a:t>
            </a:r>
            <a:r>
              <a:rPr lang="fr-FR" u="sng" dirty="0"/>
              <a:t>. Les démonstratifs, y compris </a:t>
            </a:r>
            <a:r>
              <a:rPr lang="fr-FR" u="sng" dirty="0" err="1"/>
              <a:t>ipse</a:t>
            </a:r>
            <a:r>
              <a:rPr lang="fr-FR" u="sng" dirty="0"/>
              <a:t>, tendent à s’employer indifféremment l’un pour l’autre</a:t>
            </a:r>
            <a:r>
              <a:rPr lang="fr-FR" dirty="0"/>
              <a:t> » 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7400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lasyczna książka 16:9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satMod val="150000"/>
              </a:schemeClr>
            </a:gs>
            <a:gs pos="60000">
              <a:schemeClr val="phClr">
                <a:shade val="20000"/>
                <a:satMod val="25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/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2801059.potx" id="{C5FD5170-17AC-4815-968A-FDC1AAB6E99D}" vid="{74C691A5-1550-4555-B870-169F3443F41D}"/>
    </a:ext>
  </a:extLst>
</a:theme>
</file>

<file path=ppt/theme/theme2.xml><?xml version="1.0" encoding="utf-8"?>
<a:theme xmlns:a="http://schemas.openxmlformats.org/drawingml/2006/main" name="Motyw pakietu Office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false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1360476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 xsi:nil="true"/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2011-12-12T13:37:00+00:00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2035-01-01T08:00:00+00:00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TP102801058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706496</LocLastLocAttemptVersionLookup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APAuthor xmlns="4873beb7-5857-4685-be1f-d57550cc96cc">
      <UserInfo>
        <DisplayName>REDMOND\v-soujap</DisplayName>
        <AccountId>1954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14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LocMarketGroupTiers2 xmlns="4873beb7-5857-4685-be1f-d57550cc96cc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D003AC8-209A-4321-A17C-1B7A2064339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ED80E12-3BE9-4746-820E-FFB249F467F2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4873beb7-5857-4685-be1f-d57550cc96cc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83ED4759-CFDD-43F0-817C-11D9197192B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Prezentacja w stylu klasycznej książki związana z edukacją (panoramiczna)</Template>
  <TotalTime>438</TotalTime>
  <Words>317</Words>
  <Application>Microsoft Office PowerPoint</Application>
  <PresentationFormat>Niestandardowy</PresentationFormat>
  <Paragraphs>129</Paragraphs>
  <Slides>14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14</vt:i4>
      </vt:variant>
    </vt:vector>
  </HeadingPairs>
  <TitlesOfParts>
    <vt:vector size="19" baseType="lpstr">
      <vt:lpstr>Arial</vt:lpstr>
      <vt:lpstr>Calibri</vt:lpstr>
      <vt:lpstr>Constantia</vt:lpstr>
      <vt:lpstr>Times New Roman</vt:lpstr>
      <vt:lpstr>Klasyczna książka 16:9</vt:lpstr>
      <vt:lpstr>Pronomina demonstrativa :</vt:lpstr>
      <vt:lpstr>Problématique</vt:lpstr>
      <vt:lpstr>Plan</vt:lpstr>
      <vt:lpstr>Plan</vt:lpstr>
      <vt:lpstr>Les démonstratifs en latin classique</vt:lpstr>
      <vt:lpstr>Les démonstratifs en latin classique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Les démonstratifs en latin classique</vt:lpstr>
      <vt:lpstr>Prezentacja programu PowerPoint</vt:lpstr>
      <vt:lpstr>Merci de votre attention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Pronomina demonstrativa</dc:title>
  <dc:creator>Piotr Płocharz</dc:creator>
  <cp:lastModifiedBy>Piotr Płocharz</cp:lastModifiedBy>
  <cp:revision>14</cp:revision>
  <dcterms:created xsi:type="dcterms:W3CDTF">2018-04-02T20:45:56Z</dcterms:created>
  <dcterms:modified xsi:type="dcterms:W3CDTF">2018-04-05T13:10:01Z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