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82" r:id="rId15"/>
    <p:sldId id="277" r:id="rId16"/>
    <p:sldId id="268" r:id="rId17"/>
    <p:sldId id="269" r:id="rId18"/>
    <p:sldId id="273" r:id="rId19"/>
    <p:sldId id="272" r:id="rId20"/>
    <p:sldId id="278" r:id="rId21"/>
    <p:sldId id="279" r:id="rId22"/>
    <p:sldId id="280" r:id="rId23"/>
    <p:sldId id="271" r:id="rId24"/>
    <p:sldId id="275" r:id="rId25"/>
    <p:sldId id="276" r:id="rId26"/>
  </p:sldIdLst>
  <p:sldSz cx="24371300" cy="13716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914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828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742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3656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457040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548448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639856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731264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84AF"/>
    <a:srgbClr val="C13737"/>
    <a:srgbClr val="BF3737"/>
    <a:srgbClr val="AE131F"/>
    <a:srgbClr val="009FE3"/>
    <a:srgbClr val="EE7021"/>
    <a:srgbClr val="4D2B84"/>
    <a:srgbClr val="807A77"/>
    <a:srgbClr val="009897"/>
    <a:srgbClr val="252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3" autoAdjust="0"/>
  </p:normalViewPr>
  <p:slideViewPr>
    <p:cSldViewPr>
      <p:cViewPr varScale="1">
        <p:scale>
          <a:sx n="30" d="100"/>
          <a:sy n="30" d="100"/>
        </p:scale>
        <p:origin x="848" y="60"/>
      </p:cViewPr>
      <p:guideLst>
        <p:guide orient="horz" pos="4320"/>
        <p:guide pos="76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>
                <a:solidFill>
                  <a:srgbClr val="385447"/>
                </a:solidFill>
                <a:latin typeface="Arial"/>
              </a:defRPr>
            </a:pPr>
            <a:r>
              <a:rPr lang="fr-FR" sz="1800" b="1" i="1" u="none" strike="noStrike" dirty="0">
                <a:solidFill>
                  <a:srgbClr val="385447"/>
                </a:solidFill>
                <a:latin typeface="Arial"/>
              </a:rPr>
              <a:t>Secteurs d'activité (APE)</a:t>
            </a:r>
          </a:p>
        </c:rich>
      </c:tx>
      <c:layout>
        <c:manualLayout>
          <c:xMode val="edge"/>
          <c:yMode val="edge"/>
          <c:x val="7.1927787872669725E-3"/>
          <c:y val="9.7560963118755121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Entreprises : Secteurs d'activité (APE)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8544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747-4F9A-A1CE-8CEE8B903758}"/>
              </c:ext>
            </c:extLst>
          </c:dPt>
          <c:dPt>
            <c:idx val="1"/>
            <c:bubble3D val="0"/>
            <c:spPr>
              <a:solidFill>
                <a:srgbClr val="B31D2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747-4F9A-A1CE-8CEE8B903758}"/>
              </c:ext>
            </c:extLst>
          </c:dPt>
          <c:dPt>
            <c:idx val="2"/>
            <c:bubble3D val="0"/>
            <c:spPr>
              <a:solidFill>
                <a:srgbClr val="E1495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747-4F9A-A1CE-8CEE8B903758}"/>
              </c:ext>
            </c:extLst>
          </c:dPt>
          <c:dPt>
            <c:idx val="3"/>
            <c:bubble3D val="0"/>
            <c:spPr>
              <a:solidFill>
                <a:srgbClr val="DC7F7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747-4F9A-A1CE-8CEE8B903758}"/>
              </c:ext>
            </c:extLst>
          </c:dPt>
          <c:dPt>
            <c:idx val="4"/>
            <c:bubble3D val="0"/>
            <c:spPr>
              <a:solidFill>
                <a:srgbClr val="EDC75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747-4F9A-A1CE-8CEE8B903758}"/>
              </c:ext>
            </c:extLst>
          </c:dPt>
          <c:dPt>
            <c:idx val="5"/>
            <c:bubble3D val="0"/>
            <c:spPr>
              <a:solidFill>
                <a:srgbClr val="A0838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747-4F9A-A1CE-8CEE8B903758}"/>
              </c:ext>
            </c:extLst>
          </c:dPt>
          <c:dPt>
            <c:idx val="6"/>
            <c:bubble3D val="0"/>
            <c:spPr>
              <a:solidFill>
                <a:srgbClr val="5A6B6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A747-4F9A-A1CE-8CEE8B903758}"/>
              </c:ext>
            </c:extLst>
          </c:dPt>
          <c:dPt>
            <c:idx val="7"/>
            <c:bubble3D val="0"/>
            <c:spPr>
              <a:solidFill>
                <a:srgbClr val="87A7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A747-4F9A-A1CE-8CEE8B903758}"/>
              </c:ext>
            </c:extLst>
          </c:dPt>
          <c:dPt>
            <c:idx val="8"/>
            <c:bubble3D val="0"/>
            <c:spPr>
              <a:solidFill>
                <a:srgbClr val="45877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A747-4F9A-A1CE-8CEE8B903758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47-4F9A-A1CE-8CEE8B903758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47-4F9A-A1CE-8CEE8B903758}"/>
                </c:ext>
              </c:extLst>
            </c:dLbl>
            <c:dLbl>
              <c:idx val="2"/>
              <c:layout>
                <c:manualLayout>
                  <c:x val="-3.205128205128205E-3"/>
                  <c:y val="-5.2032513663336062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47-4F9A-A1CE-8CEE8B903758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47-4F9A-A1CE-8CEE8B903758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747-4F9A-A1CE-8CEE8B903758}"/>
                </c:ext>
              </c:extLst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747-4F9A-A1CE-8CEE8B903758}"/>
                </c:ext>
              </c:extLst>
            </c:dLbl>
            <c:dLbl>
              <c:idx val="6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747-4F9A-A1CE-8CEE8B903758}"/>
                </c:ext>
              </c:extLst>
            </c:dLbl>
            <c:dLbl>
              <c:idx val="7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747-4F9A-A1CE-8CEE8B903758}"/>
                </c:ext>
              </c:extLst>
            </c:dLbl>
            <c:dLbl>
              <c:idx val="8"/>
              <c:layout>
                <c:manualLayout>
                  <c:x val="0.12339739383538596"/>
                  <c:y val="6.5040642079170078E-3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71581196581195"/>
                      <c:h val="0.139512177259819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A747-4F9A-A1CE-8CEE8B903758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Assurances (hors assurance-vie)</c:v>
                </c:pt>
                <c:pt idx="1">
                  <c:v>Commerce de gros de produits chimiques</c:v>
                </c:pt>
                <c:pt idx="2">
                  <c:v>Administration d'immeubles et autres biens immobiliers</c:v>
                </c:pt>
                <c:pt idx="3">
                  <c:v>Commerce de détail d'habillement en magasin spécialisé</c:v>
                </c:pt>
                <c:pt idx="4">
                  <c:v>Analyses, essais et inspections techniques</c:v>
                </c:pt>
                <c:pt idx="5">
                  <c:v>Fabrication de préparations pharmaceutiques</c:v>
                </c:pt>
                <c:pt idx="6">
                  <c:v>Programmation informatique</c:v>
                </c:pt>
                <c:pt idx="7">
                  <c:v>Action sociale sans hébergement n.c.a.Conseil, accompagnement, aide aux collectivités et quartiers</c:v>
                </c:pt>
                <c:pt idx="8">
                  <c:v>Intermédiaires spécialisés dans le commerce d'autres produits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747-4F9A-A1CE-8CEE8B903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7848" y="4260853"/>
            <a:ext cx="20715605" cy="29400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5695" y="7772400"/>
            <a:ext cx="1705991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64611-E188-4932-910B-4FF8CB6BE205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CC471-CD9D-41A7-9808-8253566333F2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8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77909-AB56-4E2E-A35D-4D75FDD564E0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62702-71FD-478C-8ABB-00E2043F094D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5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5165" y="8813803"/>
            <a:ext cx="20715605" cy="2724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25165" y="5813427"/>
            <a:ext cx="20715605" cy="30003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AB2F-D790-4E6F-88A9-DA5C76C57C29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8419B-D1D5-4EA7-85C7-8C4B73857266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33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18565" y="3200403"/>
            <a:ext cx="10763991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388744" y="3200403"/>
            <a:ext cx="10763991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0E81-A132-422B-8383-AC0E42359289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E2E1-A6B6-4F26-B06A-13DE15CFE18A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8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8566" y="3070226"/>
            <a:ext cx="10768223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18566" y="4349750"/>
            <a:ext cx="10768223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2380286" y="3070226"/>
            <a:ext cx="10772452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2380286" y="4349750"/>
            <a:ext cx="10772452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26BCC-4108-4BE4-9D39-3DFA14528907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EB09-07B6-4256-B353-8645FE8826AD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32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83B2B-7441-41E7-8825-B260D7103881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293A-D3EC-40C4-86BF-28980BB689AF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63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1873-C42E-4FA9-96A2-D2FF70FFA4E7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569B1-C8FD-446A-965C-195903FCD589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4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8567" y="546100"/>
            <a:ext cx="8017990" cy="232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28502" y="546103"/>
            <a:ext cx="13624234" cy="117062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218567" y="2870203"/>
            <a:ext cx="8017990" cy="93821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3EF7E-EC6A-4222-A2D7-6E344B7272B5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AEDD-7F61-47AD-AFA0-685A03823998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07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76945" y="9601200"/>
            <a:ext cx="14622780" cy="11334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776945" y="1225550"/>
            <a:ext cx="14622780" cy="8229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76945" y="10734676"/>
            <a:ext cx="14622780" cy="16097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469DD-FC4F-4AC2-B804-D93011214305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918D7-FCA1-400B-8588-80133EE2BAB1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07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DDCA2-CAEA-434A-B628-BBD97CDD9CBD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9D4B0-DA3D-4EEB-ABF0-E501497B1AB3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98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7669192" y="549279"/>
            <a:ext cx="5483543" cy="1170305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18565" y="549279"/>
            <a:ext cx="16044439" cy="117030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B9683-0F5A-4163-B2E3-41B2E9133AA3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1A84B-ED97-4E94-B4E1-1096F4E0D709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9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218565" y="549276"/>
            <a:ext cx="2193417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218565" y="3200403"/>
            <a:ext cx="21934170" cy="905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8565" y="12712703"/>
            <a:ext cx="568663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E376E3-1398-47AF-B5E0-BC311E8D82D4}" type="datetimeFigureOut">
              <a:rPr lang="fr-FR"/>
              <a:pPr>
                <a:defRPr/>
              </a:pPr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26861" y="12712703"/>
            <a:ext cx="77175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66098" y="12712703"/>
            <a:ext cx="568663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3C03DE-8CD6-4E7F-86D4-7481DC92F826}" type="slidenum">
              <a:rPr lang="fr-FR"/>
              <a:pPr>
                <a:defRPr/>
              </a:pPr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irginie.robleda-sudre@univ-lyon3.fr" TargetMode="External"/><Relationship Id="rId2" Type="http://schemas.openxmlformats.org/officeDocument/2006/relationships/hyperlink" Target="mailto:carolina.simoncini@univ-lyon3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va.susenna@univ-lyon3.f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asterlea@univ-lyon3.fr" TargetMode="External"/><Relationship Id="rId2" Type="http://schemas.openxmlformats.org/officeDocument/2006/relationships/hyperlink" Target="mailto:tiffany.rousset@univ-lyon3.f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acdeslangues.univ-lyon3.fr/master-langues-droit-commerce-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sabelle.maeyhieux@univ-lyon3.fr" TargetMode="External"/><Relationship Id="rId4" Type="http://schemas.openxmlformats.org/officeDocument/2006/relationships/hyperlink" Target="mailto:emilie.buguet@univ-lyon3.f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acdeslangues.univ-lyon3.fr/medias/fichier/reglement-d-examens-master-lea-2026-2027_1783517346038-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acdeslangues.univ-lyon3.fr/medias/fichier/reglement-d-examens-master-lea-2026-2027_1783517346038-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acdeslangues.univ-lyon3.fr/medias/fichier/reglement-d-examens-master-lea-2026-2027_1783517346038-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321554" y="2177480"/>
            <a:ext cx="12457384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0" b="1" dirty="0">
                <a:solidFill>
                  <a:srgbClr val="0484AF"/>
                </a:solidFill>
                <a:latin typeface="Century Gothic" pitchFamily="34" charset="0"/>
              </a:rPr>
              <a:t>MASTER 2 Langues-Droit- Commerce</a:t>
            </a:r>
          </a:p>
          <a:p>
            <a:pPr algn="r"/>
            <a:r>
              <a:rPr lang="fr-FR" sz="8000" dirty="0">
                <a:solidFill>
                  <a:srgbClr val="807A77"/>
                </a:solidFill>
                <a:latin typeface="Century Gothic" pitchFamily="34" charset="0"/>
              </a:rPr>
              <a:t>Réunion de pré-rentrée</a:t>
            </a:r>
          </a:p>
          <a:p>
            <a:pPr algn="r"/>
            <a:r>
              <a:rPr lang="fr-FR" sz="6600" dirty="0">
                <a:solidFill>
                  <a:srgbClr val="807A77"/>
                </a:solidFill>
                <a:latin typeface="Century Gothic" pitchFamily="34" charset="0"/>
              </a:rPr>
              <a:t>28 août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914403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Responsables pédagogiques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fr-FR" sz="5400" b="1" dirty="0">
                <a:solidFill>
                  <a:srgbClr val="444444"/>
                </a:solidFill>
                <a:latin typeface="Century Gothic" pitchFamily="34" charset="0"/>
              </a:rPr>
              <a:t>Responsables pédagogiques Master LDC</a:t>
            </a:r>
          </a:p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Carolina SIMONCINI - 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carolina.simoncini@univ-lyon3.fr</a:t>
            </a:r>
            <a:endParaRPr lang="it-IT" sz="54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it-IT" sz="5400" dirty="0">
                <a:solidFill>
                  <a:srgbClr val="444444"/>
                </a:solidFill>
                <a:latin typeface="Century Gothic" pitchFamily="34" charset="0"/>
              </a:rPr>
              <a:t>Virginie ROBLEDA-SUDRE – 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  <a:hlinkClick r:id="rId3"/>
              </a:rPr>
              <a:t>virginie.robleda-sudre@univ-lyon3.fr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</a:rPr>
              <a:t> </a:t>
            </a:r>
          </a:p>
          <a:p>
            <a:pPr marL="0" indent="0" eaLnBrk="1" hangingPunct="1">
              <a:spcAft>
                <a:spcPts val="600"/>
              </a:spcAft>
              <a:buNone/>
            </a:pPr>
            <a:endParaRPr lang="fr-FR" sz="54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0" indent="0" algn="ctr" eaLnBrk="1" hangingPunct="1">
              <a:spcAft>
                <a:spcPts val="600"/>
              </a:spcAft>
              <a:buNone/>
            </a:pPr>
            <a:r>
              <a:rPr lang="fr-FR" sz="5400" b="1" dirty="0">
                <a:solidFill>
                  <a:srgbClr val="444444"/>
                </a:solidFill>
                <a:latin typeface="Century Gothic" pitchFamily="34" charset="0"/>
              </a:rPr>
              <a:t>Responsable Double Diplôme avec l’Université de Turin</a:t>
            </a:r>
          </a:p>
          <a:p>
            <a:pPr marL="457200" lvl="1" indent="0" algn="ctr" eaLnBrk="1" hangingPunct="1">
              <a:buNone/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Eva SUSENNA </a:t>
            </a:r>
            <a:r>
              <a:rPr lang="fr-FR" sz="5400" dirty="0">
                <a:solidFill>
                  <a:srgbClr val="444444"/>
                </a:solidFill>
                <a:latin typeface="Century Gothic" pitchFamily="34" charset="0"/>
                <a:hlinkClick r:id="rId4"/>
              </a:rPr>
              <a:t>eva.susenna@univ-lyon3.fr</a:t>
            </a:r>
            <a:endParaRPr lang="fr-FR" sz="5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78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Responsables administratifs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6600" b="1" dirty="0">
                <a:solidFill>
                  <a:srgbClr val="444444"/>
                </a:solidFill>
                <a:latin typeface="Century Gothic" pitchFamily="34" charset="0"/>
              </a:rPr>
              <a:t>Master 2</a:t>
            </a:r>
          </a:p>
          <a:p>
            <a:pPr marL="0" indent="0" algn="ctr">
              <a:buNone/>
              <a:tabLst>
                <a:tab pos="446088" algn="l"/>
              </a:tabLst>
            </a:pPr>
            <a:r>
              <a:rPr lang="fr-FR" sz="6600" b="1" dirty="0"/>
              <a:t>	</a:t>
            </a:r>
            <a:r>
              <a:rPr lang="fr-FR" sz="6600" dirty="0">
                <a:latin typeface="Century Gothic" panose="020B0502020202020204" pitchFamily="34" charset="0"/>
              </a:rPr>
              <a:t>Tiffany ROUSSET</a:t>
            </a:r>
          </a:p>
          <a:p>
            <a:pPr marL="914400" lvl="2" indent="0" algn="ctr" eaLnBrk="1" hangingPunct="1">
              <a:spcAft>
                <a:spcPts val="1200"/>
              </a:spcAft>
              <a:buNone/>
            </a:pPr>
            <a:r>
              <a:rPr lang="fr-FR" sz="6600" dirty="0">
                <a:solidFill>
                  <a:srgbClr val="444444"/>
                </a:solidFill>
                <a:latin typeface="Century Gothic" pitchFamily="34" charset="0"/>
              </a:rPr>
              <a:t>Tél. 04 78 78 70 87</a:t>
            </a:r>
          </a:p>
          <a:p>
            <a:pPr marL="914400" lvl="2" indent="0" algn="ctr" eaLnBrk="1" hangingPunct="1">
              <a:spcAft>
                <a:spcPts val="1200"/>
              </a:spcAft>
              <a:buNone/>
            </a:pPr>
            <a:endParaRPr lang="fr-FR" sz="66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0" indent="0" algn="ctr" eaLnBrk="1" hangingPunct="1">
              <a:spcAft>
                <a:spcPts val="60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Mezzanine de la Faculté des Langues</a:t>
            </a:r>
          </a:p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Mardi, jeudi : 9h-12h et 14h-16h – vendredi: 9h-12h</a:t>
            </a:r>
          </a:p>
          <a:p>
            <a:pPr marL="0" indent="0" algn="ctr" eaLnBrk="1" hangingPunct="1">
              <a:spcAft>
                <a:spcPts val="180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Contact : 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tiffany.rousset@univ-lyon3.fr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 – 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  <a:hlinkClick r:id="rId3"/>
              </a:rPr>
              <a:t>masterlea@univ-lyon3.fr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 </a:t>
            </a:r>
            <a:endParaRPr lang="fr-FR" sz="9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1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Calendrier universitaire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6000" b="1" dirty="0">
                <a:solidFill>
                  <a:srgbClr val="444444"/>
                </a:solidFill>
                <a:latin typeface="Century Gothic" pitchFamily="34" charset="0"/>
              </a:rPr>
              <a:t>Premier semestre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Début des cours 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le 7 septembre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Automne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25 octobre au 1er novembre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Noël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20 décembre au 3 janvier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Examens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Contrôle continu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endParaRPr lang="fr-FR" sz="9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50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Calendrier universitaire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130" y="2753544"/>
            <a:ext cx="21934170" cy="9051926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6000" b="1" dirty="0">
                <a:solidFill>
                  <a:srgbClr val="444444"/>
                </a:solidFill>
                <a:latin typeface="Century Gothic" pitchFamily="34" charset="0"/>
              </a:rPr>
              <a:t>Second semestre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Début des cours 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le 4 janvier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Hiver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21 au 28 février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Printemps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du 18 au 25 avril 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Examens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Contrôle continu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30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298851-6266-4417-AE5D-E84C972A0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287605-EBF9-43EE-BCC8-CB6000ADB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21" y="1492880"/>
            <a:ext cx="23563200" cy="112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75A3F238-435D-4652-9A43-7232407C9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346" y="2937470"/>
            <a:ext cx="12385376" cy="11606517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1F8FAE-3A1C-4FDD-A62B-AD4BF6CF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5650" y="2937470"/>
            <a:ext cx="11953382" cy="90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2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E4EC12-5035-45B5-BE89-82D433B3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2113" y="3200403"/>
            <a:ext cx="6790621" cy="9051926"/>
          </a:xfrm>
        </p:spPr>
        <p:txBody>
          <a:bodyPr/>
          <a:lstStyle/>
          <a:p>
            <a:pPr marL="0" indent="0" algn="r">
              <a:buNone/>
            </a:pPr>
            <a:r>
              <a:rPr lang="fr-FR" sz="4400" dirty="0">
                <a:hlinkClick r:id="rId2"/>
              </a:rPr>
              <a:t>https://facdeslangues.univ-lyon3.fr/master-langues-droit-commerce-2</a:t>
            </a:r>
            <a:r>
              <a:rPr lang="fr-FR" sz="4400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5F127B-B7EE-488C-99FC-DBEDA52CE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582" y="3200403"/>
            <a:ext cx="15615078" cy="995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Rythme de l’alternance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D7CAE0-15AA-4180-B239-A82D4818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4" y="3006434"/>
            <a:ext cx="21934170" cy="1016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9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44640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b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</a:br>
            <a:r>
              <a:rPr lang="fr-FR" sz="7200" dirty="0"/>
              <a:t>Bureau d’Aide à l’Insertion Professionnelle (BAIP)</a:t>
            </a:r>
            <a:br>
              <a:rPr lang="fr-FR" sz="7200" dirty="0"/>
            </a:b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301520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C8947-895D-4110-958F-A0E7F4BF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13" y="3732409"/>
            <a:ext cx="13064938" cy="43463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3D1A72-ADDA-4418-95D2-0119F1957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5930" y="3756400"/>
            <a:ext cx="6461930" cy="86446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CFFBA5-37EE-47A9-BC87-6D6FD1E6ADBA}"/>
              </a:ext>
            </a:extLst>
          </p:cNvPr>
          <p:cNvSpPr txBox="1"/>
          <p:nvPr/>
        </p:nvSpPr>
        <p:spPr>
          <a:xfrm>
            <a:off x="1299658" y="8376772"/>
            <a:ext cx="121811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RDV individuel: </a:t>
            </a:r>
          </a:p>
          <a:p>
            <a:r>
              <a:rPr lang="fr-FR" sz="54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emilie.buguet@univ-lyon3.fr</a:t>
            </a:r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ou </a:t>
            </a:r>
            <a:r>
              <a:rPr lang="fr-FR" sz="54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isabelle.maeyhieux@univ-lyon3.fr</a:t>
            </a:r>
            <a:r>
              <a:rPr lang="fr-FR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4179058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3BEC7F-13D2-4770-A370-A6DF58A36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499"/>
          <a:stretch/>
        </p:blipFill>
        <p:spPr>
          <a:xfrm>
            <a:off x="2608586" y="3789382"/>
            <a:ext cx="7920881" cy="70758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A380BC2-C42A-44FA-B565-E0C9C4768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3682" y="3226456"/>
            <a:ext cx="8459381" cy="795448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080AB19-8595-48E1-8901-192E11D5E720}"/>
              </a:ext>
            </a:extLst>
          </p:cNvPr>
          <p:cNvSpPr txBox="1"/>
          <p:nvPr/>
        </p:nvSpPr>
        <p:spPr>
          <a:xfrm>
            <a:off x="6095092" y="11821280"/>
            <a:ext cx="151635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chemeClr val="accent1"/>
                </a:solidFill>
              </a:rPr>
              <a:t>https://u3e.univ-lyon3.fr/votre-profil/les-offres/consulter-les-offres</a:t>
            </a:r>
          </a:p>
        </p:txBody>
      </p:sp>
    </p:spTree>
    <p:extLst>
      <p:ext uri="{BB962C8B-B14F-4D97-AF65-F5344CB8AC3E}">
        <p14:creationId xmlns:p14="http://schemas.microsoft.com/office/powerpoint/2010/main" val="4250860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80AB19-8595-48E1-8901-192E11D5E720}"/>
              </a:ext>
            </a:extLst>
          </p:cNvPr>
          <p:cNvSpPr txBox="1"/>
          <p:nvPr/>
        </p:nvSpPr>
        <p:spPr>
          <a:xfrm>
            <a:off x="6095092" y="11821280"/>
            <a:ext cx="15163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https://www.vip-stage-alternance.com/offres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5FAC6E-83EF-4B3C-9142-D9DFC7793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57" y="3270555"/>
            <a:ext cx="17995236" cy="6182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4670EE-96D7-40AE-AA35-4BBBCE16C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6755" y="3483660"/>
            <a:ext cx="11094888" cy="775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23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88D3B49-D47D-4CC3-B1C6-08EF4DC50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502" y="3312329"/>
            <a:ext cx="8183117" cy="39439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B2F0BE-0069-4373-AB4C-8B877A6D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5907" y="3306151"/>
            <a:ext cx="9240540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5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Exemples d’entreprises partenaires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F1A05A-7505-4690-8EF3-99578F435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565" y="2332037"/>
            <a:ext cx="21934170" cy="9051926"/>
          </a:xfrm>
        </p:spPr>
        <p:txBody>
          <a:bodyPr/>
          <a:lstStyle/>
          <a:p>
            <a:r>
              <a:rPr lang="fr-FR" sz="4800" dirty="0"/>
              <a:t>Bureau Veritas exploitation</a:t>
            </a:r>
          </a:p>
          <a:p>
            <a:r>
              <a:rPr lang="fr-FR" sz="4800" dirty="0"/>
              <a:t>Report linker</a:t>
            </a:r>
          </a:p>
          <a:p>
            <a:r>
              <a:rPr lang="fr-FR" sz="4800" dirty="0"/>
              <a:t>Régie Molière</a:t>
            </a:r>
          </a:p>
          <a:p>
            <a:r>
              <a:rPr lang="fr-FR" sz="4800" dirty="0"/>
              <a:t>Groupama</a:t>
            </a:r>
          </a:p>
          <a:p>
            <a:r>
              <a:rPr lang="fr-FR" sz="4800" dirty="0"/>
              <a:t>Association Habitat Humanisme</a:t>
            </a:r>
          </a:p>
          <a:p>
            <a:r>
              <a:rPr lang="fr-FR" sz="4800" dirty="0" err="1"/>
              <a:t>Okaidi</a:t>
            </a:r>
            <a:endParaRPr lang="fr-FR" sz="4800" dirty="0"/>
          </a:p>
          <a:p>
            <a:r>
              <a:rPr lang="fr-FR" sz="4800" dirty="0"/>
              <a:t>Compagnie française d’assurance</a:t>
            </a:r>
          </a:p>
          <a:p>
            <a:r>
              <a:rPr lang="fr-FR" sz="4800" dirty="0" err="1"/>
              <a:t>Movianto</a:t>
            </a:r>
            <a:endParaRPr lang="fr-FR" sz="4800" dirty="0"/>
          </a:p>
          <a:p>
            <a:r>
              <a:rPr lang="fr-FR" sz="4800" dirty="0" err="1"/>
              <a:t>Biomérieux</a:t>
            </a:r>
            <a:r>
              <a:rPr lang="fr-FR" sz="4800" dirty="0"/>
              <a:t> SA</a:t>
            </a:r>
          </a:p>
          <a:p>
            <a:r>
              <a:rPr lang="fr-FR" sz="4800" dirty="0" err="1"/>
              <a:t>Ultrapolymers</a:t>
            </a:r>
            <a:r>
              <a:rPr lang="fr-FR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4382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-116671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Profil des entreprises</a:t>
            </a:r>
            <a:endParaRPr lang="fr-FR" sz="8800" dirty="0"/>
          </a:p>
        </p:txBody>
      </p:sp>
      <p:graphicFrame>
        <p:nvGraphicFramePr>
          <p:cNvPr id="5" name="Chart 0">
            <a:extLst>
              <a:ext uri="{FF2B5EF4-FFF2-40B4-BE49-F238E27FC236}">
                <a16:creationId xmlns:a16="http://schemas.microsoft.com/office/drawing/2014/main" id="{8A90C33F-76F9-41D5-90AC-039CC5294128}"/>
              </a:ext>
            </a:extLst>
          </p:cNvPr>
          <p:cNvGraphicFramePr/>
          <p:nvPr/>
        </p:nvGraphicFramePr>
        <p:xfrm>
          <a:off x="4192762" y="1169368"/>
          <a:ext cx="16489832" cy="1218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476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828" y="4409728"/>
            <a:ext cx="21934170" cy="753975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6600" dirty="0"/>
              <a:t>Date limite début contrat alternance</a:t>
            </a:r>
            <a:r>
              <a:rPr lang="fr-FR" sz="6600"/>
              <a:t>: </a:t>
            </a:r>
            <a:r>
              <a:rPr lang="fr-FR" sz="6600" b="1"/>
              <a:t>27 </a:t>
            </a:r>
            <a:r>
              <a:rPr lang="fr-FR" sz="6600" b="1" dirty="0"/>
              <a:t>novembre 2026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Envoyer</a:t>
            </a:r>
            <a:r>
              <a:rPr lang="fr-FR" sz="6600" dirty="0"/>
              <a:t> aux deux responsables pédagogiques (V. </a:t>
            </a:r>
            <a:r>
              <a:rPr lang="fr-FR" sz="6600" dirty="0" err="1"/>
              <a:t>Robleda</a:t>
            </a:r>
            <a:r>
              <a:rPr lang="fr-FR" sz="6600" dirty="0"/>
              <a:t> et C. </a:t>
            </a:r>
            <a:r>
              <a:rPr lang="fr-FR" sz="6600" dirty="0" err="1"/>
              <a:t>Simoncini</a:t>
            </a:r>
            <a:r>
              <a:rPr lang="fr-FR" sz="6600" dirty="0"/>
              <a:t>) la </a:t>
            </a:r>
            <a:r>
              <a:rPr lang="fr-FR" sz="6600" b="1" dirty="0"/>
              <a:t>fiche de poste </a:t>
            </a:r>
            <a:r>
              <a:rPr lang="fr-FR" sz="6600" dirty="0"/>
              <a:t>pour validation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dirty="0"/>
              <a:t>Enregistrement sur </a:t>
            </a:r>
            <a:r>
              <a:rPr lang="fr-FR" sz="6600" b="1" dirty="0" err="1"/>
              <a:t>Formasup</a:t>
            </a:r>
            <a:endParaRPr lang="fr-FR" sz="6600" b="1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E1DAB8B2-3822-496D-A39D-B5F70C2CE45B}"/>
              </a:ext>
            </a:extLst>
          </p:cNvPr>
          <p:cNvSpPr/>
          <p:nvPr/>
        </p:nvSpPr>
        <p:spPr>
          <a:xfrm>
            <a:off x="14417898" y="9306272"/>
            <a:ext cx="5042536" cy="2211166"/>
          </a:xfrm>
          <a:custGeom>
            <a:avLst/>
            <a:gdLst/>
            <a:ahLst/>
            <a:cxnLst/>
            <a:rect l="l" t="t" r="r" b="b"/>
            <a:pathLst>
              <a:path w="3674384" h="1506114">
                <a:moveTo>
                  <a:pt x="0" y="0"/>
                </a:moveTo>
                <a:lnTo>
                  <a:pt x="3674384" y="0"/>
                </a:lnTo>
                <a:lnTo>
                  <a:pt x="3674384" y="1506114"/>
                </a:lnTo>
                <a:lnTo>
                  <a:pt x="0" y="1506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9186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Encadrement de l’alternance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458" y="3312329"/>
            <a:ext cx="7189599" cy="90519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 </a:t>
            </a:r>
            <a:r>
              <a:rPr lang="fr-FR" sz="6600" b="1" dirty="0" err="1"/>
              <a:t>Studea</a:t>
            </a:r>
            <a:r>
              <a:rPr lang="fr-FR" sz="6600" b="1" dirty="0"/>
              <a:t>: </a:t>
            </a:r>
            <a:r>
              <a:rPr lang="fr-FR" sz="6600" dirty="0"/>
              <a:t>plateforme de suivi – livret à remplir deux fois par an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6600" dirty="0">
              <a:highlight>
                <a:srgbClr val="FFFF00"/>
              </a:highlight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E32FE1-3347-44B0-8234-462AF4F55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6057" y="3310706"/>
            <a:ext cx="15725243" cy="90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87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Encadrement de l’alternance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458" y="3312329"/>
            <a:ext cx="21934170" cy="90519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 </a:t>
            </a:r>
            <a:r>
              <a:rPr lang="fr-FR" sz="6600" b="1" dirty="0" err="1"/>
              <a:t>Studea</a:t>
            </a:r>
            <a:r>
              <a:rPr lang="fr-FR" sz="6600" b="1" dirty="0"/>
              <a:t>: </a:t>
            </a:r>
            <a:r>
              <a:rPr lang="fr-FR" sz="6600" dirty="0"/>
              <a:t>plateforme de suivi – livret à remplir deux fois par 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dirty="0"/>
              <a:t> </a:t>
            </a:r>
            <a:r>
              <a:rPr lang="fr-FR" sz="6600" b="1" dirty="0"/>
              <a:t>Tuteur pédagogique: </a:t>
            </a:r>
            <a:r>
              <a:rPr lang="fr-FR" sz="6600" dirty="0"/>
              <a:t>suivi de l’alternance + visite en entreprise + encadrant du mémoire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Tuteur entreprise</a:t>
            </a:r>
            <a:r>
              <a:rPr lang="fr-FR" sz="6600" dirty="0"/>
              <a:t>: encadrant entreprise</a:t>
            </a:r>
          </a:p>
        </p:txBody>
      </p:sp>
    </p:spTree>
    <p:extLst>
      <p:ext uri="{BB962C8B-B14F-4D97-AF65-F5344CB8AC3E}">
        <p14:creationId xmlns:p14="http://schemas.microsoft.com/office/powerpoint/2010/main" val="29777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Obligations légales de l’alternant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458" y="3312329"/>
            <a:ext cx="21934170" cy="90519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 Feuille de présence en cours à signer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Absence en cours ou en entreprise: justificatif à envoyer à T. Rousset sous 48h</a:t>
            </a:r>
          </a:p>
        </p:txBody>
      </p:sp>
    </p:spTree>
    <p:extLst>
      <p:ext uri="{BB962C8B-B14F-4D97-AF65-F5344CB8AC3E}">
        <p14:creationId xmlns:p14="http://schemas.microsoft.com/office/powerpoint/2010/main" val="2285446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EF4DA09-662C-4E98-A135-E822906B2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538" y="4833655"/>
            <a:ext cx="8402223" cy="40486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FE90FF9-B861-4939-9489-877E3F258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30" y="881336"/>
            <a:ext cx="20921291" cy="100811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01FCAC5-215D-4CED-954B-E849BCEB28EF}"/>
              </a:ext>
            </a:extLst>
          </p:cNvPr>
          <p:cNvSpPr txBox="1"/>
          <p:nvPr/>
        </p:nvSpPr>
        <p:spPr>
          <a:xfrm>
            <a:off x="1001330" y="11748358"/>
            <a:ext cx="2312769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fr-FR" sz="4400" b="1" dirty="0"/>
          </a:p>
          <a:p>
            <a:pPr marL="0" indent="0" algn="ctr">
              <a:buNone/>
            </a:pPr>
            <a:r>
              <a:rPr lang="fr-FR" sz="3200" dirty="0">
                <a:hlinkClick r:id="rId3"/>
              </a:rPr>
              <a:t>https://facdeslangues.univ-lyon3.fr/medias/fichier/reglement-d-examens-master-lea-2026-2027_1783517346038-pdf</a:t>
            </a:r>
            <a:r>
              <a:rPr lang="fr-FR" sz="3200" b="1" dirty="0"/>
              <a:t>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069484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A0F11E-FE5B-4C35-8746-0E67D573F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2" y="2465512"/>
            <a:ext cx="24303488" cy="718118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63CF3F-23F6-485D-9792-E4DD6618CD65}"/>
              </a:ext>
            </a:extLst>
          </p:cNvPr>
          <p:cNvSpPr txBox="1"/>
          <p:nvPr/>
        </p:nvSpPr>
        <p:spPr>
          <a:xfrm>
            <a:off x="1001330" y="11748358"/>
            <a:ext cx="2312769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fr-FR" sz="4400" b="1" dirty="0"/>
          </a:p>
          <a:p>
            <a:pPr marL="0" indent="0" algn="ctr">
              <a:buNone/>
            </a:pPr>
            <a:r>
              <a:rPr lang="fr-FR" sz="3200" dirty="0">
                <a:hlinkClick r:id="rId3"/>
              </a:rPr>
              <a:t>https://facdeslangues.univ-lyon3.fr/medias/fichier/reglement-d-examens-master-lea-2026-2027_1783517346038-pdf</a:t>
            </a:r>
            <a:r>
              <a:rPr lang="fr-FR" sz="3200" b="1" dirty="0"/>
              <a:t>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963943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9C02CEA-DBFD-438C-91E4-889DFBCDB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474" y="1889448"/>
            <a:ext cx="22003838" cy="901273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EEA607D-824B-443A-B926-69A8E3E8F7CA}"/>
              </a:ext>
            </a:extLst>
          </p:cNvPr>
          <p:cNvSpPr txBox="1"/>
          <p:nvPr/>
        </p:nvSpPr>
        <p:spPr>
          <a:xfrm>
            <a:off x="1001330" y="11748358"/>
            <a:ext cx="2312769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fr-FR" sz="4400" b="1" dirty="0"/>
          </a:p>
          <a:p>
            <a:pPr marL="0" indent="0" algn="ctr">
              <a:buNone/>
            </a:pPr>
            <a:r>
              <a:rPr lang="fr-FR" sz="3200" dirty="0">
                <a:hlinkClick r:id="rId3"/>
              </a:rPr>
              <a:t>https://facdeslangues.univ-lyon3.fr/medias/fichier/reglement-d-examens-master-lea-2026-2027_1783517346038-pdf</a:t>
            </a:r>
            <a:r>
              <a:rPr lang="fr-FR" sz="3200" b="1" dirty="0"/>
              <a:t>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45950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828" y="1502976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Quelles options si n’avez pas signé de  contrat d’alternance au 27 novembre? 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828" y="4409728"/>
            <a:ext cx="21934170" cy="90519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6600" b="1"/>
              <a:t>Stage alterné </a:t>
            </a:r>
            <a:r>
              <a:rPr lang="fr-FR" sz="6600" dirty="0"/>
              <a:t>(rythme calendrier alternance)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6600" b="1" dirty="0"/>
              <a:t>Stage de fin d’études, VIE, CDD, CDI </a:t>
            </a:r>
            <a:r>
              <a:rPr lang="fr-FR" sz="6600" dirty="0"/>
              <a:t>à partir de la fin des cours (700 h min – 924h max)</a:t>
            </a:r>
          </a:p>
        </p:txBody>
      </p:sp>
    </p:spTree>
    <p:extLst>
      <p:ext uri="{BB962C8B-B14F-4D97-AF65-F5344CB8AC3E}">
        <p14:creationId xmlns:p14="http://schemas.microsoft.com/office/powerpoint/2010/main" val="788167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828" y="1502976"/>
            <a:ext cx="21934170" cy="2286000"/>
          </a:xfrm>
        </p:spPr>
        <p:txBody>
          <a:bodyPr/>
          <a:lstStyle/>
          <a:p>
            <a:pPr algn="ctr"/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Urgences de l’Université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548" y="3473624"/>
            <a:ext cx="21934170" cy="9051926"/>
          </a:xfrm>
        </p:spPr>
        <p:txBody>
          <a:bodyPr/>
          <a:lstStyle/>
          <a:p>
            <a:pPr marL="0" indent="0" eaLnBrk="1" hangingPunct="1">
              <a:spcAft>
                <a:spcPts val="0"/>
              </a:spcAft>
              <a:buNone/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En cas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d’incendie,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malaise,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secours à personne,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trouble de l’ordre public ou </a:t>
            </a:r>
          </a:p>
          <a:p>
            <a:pPr eaLnBrk="1" hangingPunct="1">
              <a:spcAft>
                <a:spcPts val="60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d’urgence technique, </a:t>
            </a:r>
          </a:p>
          <a:p>
            <a:pPr eaLnBrk="1" hangingPunct="1">
              <a:spcAft>
                <a:spcPts val="120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contactez les urgences de l’Université :</a:t>
            </a:r>
          </a:p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6600" b="1" dirty="0">
                <a:solidFill>
                  <a:srgbClr val="444444"/>
                </a:solidFill>
                <a:latin typeface="Century Gothic" pitchFamily="34" charset="0"/>
              </a:rPr>
              <a:t>04 78 78 </a:t>
            </a:r>
            <a:r>
              <a:rPr lang="fr-FR" sz="6600" b="1" dirty="0">
                <a:solidFill>
                  <a:srgbClr val="FF0000"/>
                </a:solidFill>
                <a:latin typeface="Century Gothic" pitchFamily="34" charset="0"/>
              </a:rPr>
              <a:t>78 18</a:t>
            </a:r>
          </a:p>
          <a:p>
            <a:pPr marL="342900" indent="-342900" eaLnBrk="1" hangingPunct="1">
              <a:spcAft>
                <a:spcPts val="1800"/>
              </a:spcAft>
              <a:buFontTx/>
              <a:buChar char="-"/>
            </a:pPr>
            <a:endParaRPr lang="fr-FR" sz="6600" dirty="0">
              <a:solidFill>
                <a:srgbClr val="444444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18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020866-FFE6-4837-AC53-C3B8F8EA9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46" y="1046179"/>
            <a:ext cx="15750214" cy="11812661"/>
          </a:xfrm>
          <a:prstGeom prst="rect">
            <a:avLst/>
          </a:prstGeom>
        </p:spPr>
      </p:pic>
      <p:sp>
        <p:nvSpPr>
          <p:cNvPr id="6" name="ZoneTexte 12">
            <a:extLst>
              <a:ext uri="{FF2B5EF4-FFF2-40B4-BE49-F238E27FC236}">
                <a16:creationId xmlns:a16="http://schemas.microsoft.com/office/drawing/2014/main" id="{431613BA-45F9-4FE9-85EA-EFFA60D6D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946" y="9018240"/>
            <a:ext cx="15750214" cy="1862048"/>
          </a:xfrm>
          <a:prstGeom prst="rect">
            <a:avLst/>
          </a:prstGeom>
          <a:solidFill>
            <a:srgbClr val="0484AF">
              <a:alpha val="88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800"/>
              </a:spcAft>
            </a:pPr>
            <a:r>
              <a:rPr lang="fr-FR" sz="11500" b="1" dirty="0">
                <a:solidFill>
                  <a:schemeClr val="bg1"/>
                </a:solidFill>
                <a:latin typeface="Century Gothic" pitchFamily="34" charset="0"/>
              </a:rPr>
              <a:t>Bonne rentrée !</a:t>
            </a:r>
          </a:p>
        </p:txBody>
      </p:sp>
    </p:spTree>
    <p:extLst>
      <p:ext uri="{BB962C8B-B14F-4D97-AF65-F5344CB8AC3E}">
        <p14:creationId xmlns:p14="http://schemas.microsoft.com/office/powerpoint/2010/main" val="34058808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664</Words>
  <Application>Microsoft Office PowerPoint</Application>
  <PresentationFormat>Personalizzato</PresentationFormat>
  <Paragraphs>116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Arial</vt:lpstr>
      <vt:lpstr>Calibri</vt:lpstr>
      <vt:lpstr>Century Gothic</vt:lpstr>
      <vt:lpstr>Thème Office</vt:lpstr>
      <vt:lpstr>Presentazione standard di PowerPoint</vt:lpstr>
      <vt:lpstr>Responsables pédagogiques</vt:lpstr>
      <vt:lpstr>Responsables administratifs</vt:lpstr>
      <vt:lpstr>Calendrier universitaire</vt:lpstr>
      <vt:lpstr>Calendrier universitaire</vt:lpstr>
      <vt:lpstr>Programme</vt:lpstr>
      <vt:lpstr>Programme</vt:lpstr>
      <vt:lpstr>Programme</vt:lpstr>
      <vt:lpstr>Rythme de l’alternance</vt:lpstr>
      <vt:lpstr>Recherche d’alternance Bureau d’Aide à l’Insertion Professionnelle (BAIP) </vt:lpstr>
      <vt:lpstr>Recherche d’alternance</vt:lpstr>
      <vt:lpstr>Recherche d’alternance</vt:lpstr>
      <vt:lpstr>Recherche d’alternance</vt:lpstr>
      <vt:lpstr>Exemples d’entreprises partenaires</vt:lpstr>
      <vt:lpstr>Profil des entreprises</vt:lpstr>
      <vt:lpstr>Recherche d’alternance</vt:lpstr>
      <vt:lpstr>Encadrement de l’alternance</vt:lpstr>
      <vt:lpstr>Encadrement de l’alternance</vt:lpstr>
      <vt:lpstr>Obligations légales de l’alternant</vt:lpstr>
      <vt:lpstr>Presentazione standard di PowerPoint</vt:lpstr>
      <vt:lpstr>Presentazione standard di PowerPoint</vt:lpstr>
      <vt:lpstr>Presentazione standard di PowerPoint</vt:lpstr>
      <vt:lpstr>Quelles options si n’avez pas signé de  contrat d’alternance au 27 novembre? </vt:lpstr>
      <vt:lpstr>Urgences de l’Université </vt:lpstr>
      <vt:lpstr>Presentazione standard di PowerPoint</vt:lpstr>
    </vt:vector>
  </TitlesOfParts>
  <Company>Universite Jean Moulin Lyon3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Nancy BLONDIN</dc:creator>
  <cp:lastModifiedBy>XY</cp:lastModifiedBy>
  <cp:revision>134</cp:revision>
  <dcterms:created xsi:type="dcterms:W3CDTF">2010-06-03T15:23:42Z</dcterms:created>
  <dcterms:modified xsi:type="dcterms:W3CDTF">2026-08-30T08:37:09Z</dcterms:modified>
</cp:coreProperties>
</file>