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81" r:id="rId7"/>
    <p:sldId id="262" r:id="rId8"/>
    <p:sldId id="263" r:id="rId9"/>
    <p:sldId id="265" r:id="rId10"/>
    <p:sldId id="282" r:id="rId11"/>
    <p:sldId id="264" r:id="rId12"/>
    <p:sldId id="277" r:id="rId13"/>
    <p:sldId id="270" r:id="rId14"/>
    <p:sldId id="269" r:id="rId15"/>
    <p:sldId id="275" r:id="rId16"/>
    <p:sldId id="276" r:id="rId17"/>
  </p:sldIdLst>
  <p:sldSz cx="24371300" cy="13716000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9140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182816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274224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365632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4570400" algn="l" defTabSz="182816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5484480" algn="l" defTabSz="182816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6398560" algn="l" defTabSz="182816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7312640" algn="l" defTabSz="182816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767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84AF"/>
    <a:srgbClr val="C13737"/>
    <a:srgbClr val="BF3737"/>
    <a:srgbClr val="AE131F"/>
    <a:srgbClr val="009FE3"/>
    <a:srgbClr val="EE7021"/>
    <a:srgbClr val="4D2B84"/>
    <a:srgbClr val="807A77"/>
    <a:srgbClr val="009897"/>
    <a:srgbClr val="2523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83" autoAdjust="0"/>
  </p:normalViewPr>
  <p:slideViewPr>
    <p:cSldViewPr>
      <p:cViewPr varScale="1">
        <p:scale>
          <a:sx n="40" d="100"/>
          <a:sy n="40" d="100"/>
        </p:scale>
        <p:origin x="758" y="91"/>
      </p:cViewPr>
      <p:guideLst>
        <p:guide orient="horz" pos="4320"/>
        <p:guide pos="76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 b="0" i="0" u="none" strike="noStrike">
                <a:solidFill>
                  <a:srgbClr val="385447"/>
                </a:solidFill>
                <a:latin typeface="Arial"/>
              </a:defRPr>
            </a:pPr>
            <a:r>
              <a:rPr lang="fr-FR" sz="1800" b="1" i="1" u="none" strike="noStrike" dirty="0">
                <a:solidFill>
                  <a:srgbClr val="385447"/>
                </a:solidFill>
                <a:latin typeface="Arial"/>
              </a:rPr>
              <a:t>Secteurs d'activité (APE)</a:t>
            </a:r>
          </a:p>
        </c:rich>
      </c:tx>
      <c:layout>
        <c:manualLayout>
          <c:xMode val="edge"/>
          <c:yMode val="edge"/>
          <c:x val="7.1927787872669725E-3"/>
          <c:y val="9.7560963118755121E-3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Entreprises : Secteurs d'activité (APE)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385447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A747-4F9A-A1CE-8CEE8B903758}"/>
              </c:ext>
            </c:extLst>
          </c:dPt>
          <c:dPt>
            <c:idx val="1"/>
            <c:bubble3D val="0"/>
            <c:spPr>
              <a:solidFill>
                <a:srgbClr val="B31D28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A747-4F9A-A1CE-8CEE8B903758}"/>
              </c:ext>
            </c:extLst>
          </c:dPt>
          <c:dPt>
            <c:idx val="2"/>
            <c:bubble3D val="0"/>
            <c:spPr>
              <a:solidFill>
                <a:srgbClr val="E14954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A747-4F9A-A1CE-8CEE8B903758}"/>
              </c:ext>
            </c:extLst>
          </c:dPt>
          <c:dPt>
            <c:idx val="3"/>
            <c:bubble3D val="0"/>
            <c:spPr>
              <a:solidFill>
                <a:srgbClr val="DC7F77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A747-4F9A-A1CE-8CEE8B903758}"/>
              </c:ext>
            </c:extLst>
          </c:dPt>
          <c:dPt>
            <c:idx val="4"/>
            <c:bubble3D val="0"/>
            <c:spPr>
              <a:solidFill>
                <a:srgbClr val="EDC75C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9-A747-4F9A-A1CE-8CEE8B903758}"/>
              </c:ext>
            </c:extLst>
          </c:dPt>
          <c:dPt>
            <c:idx val="5"/>
            <c:bubble3D val="0"/>
            <c:spPr>
              <a:solidFill>
                <a:srgbClr val="A08384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B-A747-4F9A-A1CE-8CEE8B903758}"/>
              </c:ext>
            </c:extLst>
          </c:dPt>
          <c:dPt>
            <c:idx val="6"/>
            <c:bubble3D val="0"/>
            <c:spPr>
              <a:solidFill>
                <a:srgbClr val="5A6B62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D-A747-4F9A-A1CE-8CEE8B903758}"/>
              </c:ext>
            </c:extLst>
          </c:dPt>
          <c:dPt>
            <c:idx val="7"/>
            <c:bubble3D val="0"/>
            <c:spPr>
              <a:solidFill>
                <a:srgbClr val="87A756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F-A747-4F9A-A1CE-8CEE8B903758}"/>
              </c:ext>
            </c:extLst>
          </c:dPt>
          <c:dPt>
            <c:idx val="8"/>
            <c:bubble3D val="0"/>
            <c:spPr>
              <a:solidFill>
                <a:srgbClr val="45877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1-A747-4F9A-A1CE-8CEE8B903758}"/>
              </c:ext>
            </c:extLst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2400" b="1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747-4F9A-A1CE-8CEE8B903758}"/>
                </c:ext>
              </c:extLst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2400" b="1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747-4F9A-A1CE-8CEE8B903758}"/>
                </c:ext>
              </c:extLst>
            </c:dLbl>
            <c:dLbl>
              <c:idx val="2"/>
              <c:layout>
                <c:manualLayout>
                  <c:x val="-3.205128205128205E-3"/>
                  <c:y val="-5.2032513663336062E-2"/>
                </c:manualLayout>
              </c:layout>
              <c:numFmt formatCode="General" sourceLinked="0"/>
              <c:spPr/>
              <c:txPr>
                <a:bodyPr/>
                <a:lstStyle/>
                <a:p>
                  <a:pPr>
                    <a:defRPr sz="2400" b="1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747-4F9A-A1CE-8CEE8B903758}"/>
                </c:ext>
              </c:extLst>
            </c:dLbl>
            <c:dLbl>
              <c:idx val="3"/>
              <c:numFmt formatCode="General" sourceLinked="0"/>
              <c:spPr/>
              <c:txPr>
                <a:bodyPr/>
                <a:lstStyle/>
                <a:p>
                  <a:pPr>
                    <a:defRPr sz="2400" b="1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747-4F9A-A1CE-8CEE8B903758}"/>
                </c:ext>
              </c:extLst>
            </c:dLbl>
            <c:dLbl>
              <c:idx val="4"/>
              <c:numFmt formatCode="General" sourceLinked="0"/>
              <c:spPr/>
              <c:txPr>
                <a:bodyPr/>
                <a:lstStyle/>
                <a:p>
                  <a:pPr>
                    <a:defRPr sz="2400" b="1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747-4F9A-A1CE-8CEE8B903758}"/>
                </c:ext>
              </c:extLst>
            </c:dLbl>
            <c:dLbl>
              <c:idx val="5"/>
              <c:numFmt formatCode="General" sourceLinked="0"/>
              <c:spPr/>
              <c:txPr>
                <a:bodyPr/>
                <a:lstStyle/>
                <a:p>
                  <a:pPr>
                    <a:defRPr sz="2400" b="1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A747-4F9A-A1CE-8CEE8B903758}"/>
                </c:ext>
              </c:extLst>
            </c:dLbl>
            <c:dLbl>
              <c:idx val="6"/>
              <c:numFmt formatCode="General" sourceLinked="0"/>
              <c:spPr/>
              <c:txPr>
                <a:bodyPr/>
                <a:lstStyle/>
                <a:p>
                  <a:pPr>
                    <a:defRPr sz="2400" b="1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A747-4F9A-A1CE-8CEE8B903758}"/>
                </c:ext>
              </c:extLst>
            </c:dLbl>
            <c:dLbl>
              <c:idx val="7"/>
              <c:numFmt formatCode="General" sourceLinked="0"/>
              <c:spPr/>
              <c:txPr>
                <a:bodyPr/>
                <a:lstStyle/>
                <a:p>
                  <a:pPr>
                    <a:defRPr sz="2400" b="1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A747-4F9A-A1CE-8CEE8B903758}"/>
                </c:ext>
              </c:extLst>
            </c:dLbl>
            <c:dLbl>
              <c:idx val="8"/>
              <c:layout>
                <c:manualLayout>
                  <c:x val="0.12339739383538596"/>
                  <c:y val="6.5040642079170078E-3"/>
                </c:manualLayout>
              </c:layout>
              <c:numFmt formatCode="General" sourceLinked="0"/>
              <c:spPr/>
              <c:txPr>
                <a:bodyPr/>
                <a:lstStyle/>
                <a:p>
                  <a:pPr>
                    <a:defRPr sz="2400" b="1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571581196581195"/>
                      <c:h val="0.1395121772598198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1-A747-4F9A-A1CE-8CEE8B903758}"/>
                </c:ext>
              </c:extLst>
            </c:dLbl>
            <c:numFmt formatCode="General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 i="0" u="none" strike="noStrike">
                    <a:solidFill>
                      <a:srgbClr val="000000"/>
                    </a:solidFill>
                    <a:latin typeface="Arial"/>
                  </a:defRPr>
                </a:pPr>
                <a:endParaRPr lang="fr-FR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Sheet1!$A$2:$A$10</c:f>
              <c:strCache>
                <c:ptCount val="9"/>
                <c:pt idx="0">
                  <c:v>Assurances (hors assurance-vie)</c:v>
                </c:pt>
                <c:pt idx="1">
                  <c:v>Commerce de gros de produits chimiques</c:v>
                </c:pt>
                <c:pt idx="2">
                  <c:v>Administration d'immeubles et autres biens immobiliers</c:v>
                </c:pt>
                <c:pt idx="3">
                  <c:v>Commerce de détail d'habillement en magasin spécialisé</c:v>
                </c:pt>
                <c:pt idx="4">
                  <c:v>Analyses, essais et inspections techniques</c:v>
                </c:pt>
                <c:pt idx="5">
                  <c:v>Fabrication de préparations pharmaceutiques</c:v>
                </c:pt>
                <c:pt idx="6">
                  <c:v>Programmation informatique</c:v>
                </c:pt>
                <c:pt idx="7">
                  <c:v>Action sociale sans hébergement n.c.a.Conseil, accompagnement, aide aux collectivités et quartiers</c:v>
                </c:pt>
                <c:pt idx="8">
                  <c:v>Intermédiaires spécialisés dans le commerce d'autres produits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A747-4F9A-A1CE-8CEE8B9037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827848" y="4260853"/>
            <a:ext cx="20715605" cy="2940050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655695" y="7772400"/>
            <a:ext cx="17059910" cy="3505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A64611-E188-4932-910B-4FF8CB6BE205}" type="datetimeFigureOut">
              <a:rPr lang="fr-FR"/>
              <a:pPr>
                <a:defRPr/>
              </a:pPr>
              <a:t>26/08/2026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1CC471-CD9D-41A7-9808-8253566333F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6282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E77909-AB56-4E2E-A35D-4D75FDD564E0}" type="datetimeFigureOut">
              <a:rPr lang="fr-FR"/>
              <a:pPr>
                <a:defRPr/>
              </a:pPr>
              <a:t>26/08/2026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362702-71FD-478C-8ABB-00E2043F094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659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25165" y="8813803"/>
            <a:ext cx="20715605" cy="27241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925165" y="5813427"/>
            <a:ext cx="20715605" cy="3000374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BAB2F-D790-4E6F-88A9-DA5C76C57C29}" type="datetimeFigureOut">
              <a:rPr lang="fr-FR"/>
              <a:pPr>
                <a:defRPr/>
              </a:pPr>
              <a:t>26/08/2026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A8419B-D1D5-4EA7-85C7-8C4B7385726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4333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218565" y="3200403"/>
            <a:ext cx="10763991" cy="905192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2388744" y="3200403"/>
            <a:ext cx="10763991" cy="905192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CE0E81-A132-422B-8383-AC0E42359289}" type="datetimeFigureOut">
              <a:rPr lang="fr-FR"/>
              <a:pPr>
                <a:defRPr/>
              </a:pPr>
              <a:t>26/08/2026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54E2E1-A6B6-4F26-B06A-13DE15CFE18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7683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218566" y="3070226"/>
            <a:ext cx="10768223" cy="127952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218566" y="4349750"/>
            <a:ext cx="10768223" cy="790257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12380286" y="3070226"/>
            <a:ext cx="10772452" cy="127952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12380286" y="4349750"/>
            <a:ext cx="10772452" cy="790257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926BCC-4108-4BE4-9D39-3DFA14528907}" type="datetimeFigureOut">
              <a:rPr lang="fr-FR"/>
              <a:pPr>
                <a:defRPr/>
              </a:pPr>
              <a:t>26/08/2026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6DEB09-07B6-4256-B353-8645FE8826A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8323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083B2B-7441-41E7-8825-B260D7103881}" type="datetimeFigureOut">
              <a:rPr lang="fr-FR"/>
              <a:pPr>
                <a:defRPr/>
              </a:pPr>
              <a:t>26/08/2026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44293A-D3EC-40C4-86BF-28980BB689A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8631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1D1873-C42E-4FA9-96A2-D2FF70FFA4E7}" type="datetimeFigureOut">
              <a:rPr lang="fr-FR"/>
              <a:pPr>
                <a:defRPr/>
              </a:pPr>
              <a:t>26/08/2026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B569B1-C8FD-446A-965C-195903FCD58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4649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8567" y="546100"/>
            <a:ext cx="8017990" cy="23241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528502" y="546103"/>
            <a:ext cx="13624234" cy="1170622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218567" y="2870203"/>
            <a:ext cx="8017990" cy="938212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83EF7E-EC6A-4222-A2D7-6E344B7272B5}" type="datetimeFigureOut">
              <a:rPr lang="fr-FR"/>
              <a:pPr>
                <a:defRPr/>
              </a:pPr>
              <a:t>26/08/2026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EBAEDD-7F61-47AD-AFA0-685A0382399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5077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776945" y="9601200"/>
            <a:ext cx="14622780" cy="11334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4776945" y="1225550"/>
            <a:ext cx="14622780" cy="82296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776945" y="10734676"/>
            <a:ext cx="14622780" cy="16097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B469DD-FC4F-4AC2-B804-D93011214305}" type="datetimeFigureOut">
              <a:rPr lang="fr-FR"/>
              <a:pPr>
                <a:defRPr/>
              </a:pPr>
              <a:t>26/08/2026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B918D7-FCA1-400B-8588-80133EE2BAB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7074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9DDCA2-CAEA-434A-B628-BBD97CDD9CBD}" type="datetimeFigureOut">
              <a:rPr lang="fr-FR"/>
              <a:pPr>
                <a:defRPr/>
              </a:pPr>
              <a:t>26/08/2026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9D4B0-DA3D-4EEB-ABF0-E501497B1AB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4984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17669192" y="549279"/>
            <a:ext cx="5483543" cy="11703050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218565" y="549279"/>
            <a:ext cx="16044439" cy="1170305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BB9683-0F5A-4163-B2E3-41B2E9133AA3}" type="datetimeFigureOut">
              <a:rPr lang="fr-FR"/>
              <a:pPr>
                <a:defRPr/>
              </a:pPr>
              <a:t>26/08/2026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A1A84B-ED97-4E94-B4E1-1096F4E0D70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597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1218565" y="549276"/>
            <a:ext cx="2193417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2051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1218565" y="3200403"/>
            <a:ext cx="21934170" cy="9051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218565" y="12712703"/>
            <a:ext cx="568663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EE376E3-1398-47AF-B5E0-BC311E8D82D4}" type="datetimeFigureOut">
              <a:rPr lang="fr-FR"/>
              <a:pPr>
                <a:defRPr/>
              </a:pPr>
              <a:t>26/08/2026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8326861" y="12712703"/>
            <a:ext cx="7717578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7466098" y="12712703"/>
            <a:ext cx="568663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E3C03DE-8CD6-4E7F-86D4-7481DC92F82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virginie.robleda-sudre@univ-lyon3.fr" TargetMode="External"/><Relationship Id="rId2" Type="http://schemas.openxmlformats.org/officeDocument/2006/relationships/hyperlink" Target="mailto:carolina.simoncini@univ-lyon3.fr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mailto:masterlea@univ-lyon3.fr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isabelle.maeyhieux@univ-lyon3.fr" TargetMode="External"/><Relationship Id="rId4" Type="http://schemas.openxmlformats.org/officeDocument/2006/relationships/hyperlink" Target="mailto:emilie.buguet@univ-lyon3.fr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bu.univ-lyon3.fr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niv-lyon3.fr/centre-de-competences-en-langues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1321554" y="2177480"/>
            <a:ext cx="12457384" cy="8094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2000" b="1" dirty="0">
                <a:solidFill>
                  <a:srgbClr val="0484AF"/>
                </a:solidFill>
                <a:latin typeface="Century Gothic" pitchFamily="34" charset="0"/>
              </a:rPr>
              <a:t>MASTER 1 Langues-Droit- Commerce</a:t>
            </a:r>
          </a:p>
          <a:p>
            <a:pPr algn="r"/>
            <a:r>
              <a:rPr lang="fr-FR" sz="8000" dirty="0">
                <a:solidFill>
                  <a:srgbClr val="807A77"/>
                </a:solidFill>
                <a:latin typeface="Century Gothic" pitchFamily="34" charset="0"/>
              </a:rPr>
              <a:t>Réunion de pré-rentrée</a:t>
            </a:r>
          </a:p>
          <a:p>
            <a:pPr algn="r"/>
            <a:r>
              <a:rPr lang="fr-FR" sz="6600" dirty="0">
                <a:solidFill>
                  <a:srgbClr val="807A77"/>
                </a:solidFill>
                <a:latin typeface="Century Gothic" pitchFamily="34" charset="0"/>
              </a:rPr>
              <a:t>1er septembre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367828-C321-4281-B979-0CDB68200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565" y="914403"/>
            <a:ext cx="21934170" cy="2286000"/>
          </a:xfrm>
        </p:spPr>
        <p:txBody>
          <a:bodyPr/>
          <a:lstStyle/>
          <a:p>
            <a:r>
              <a:rPr lang="fr-FR" sz="8800" b="1" dirty="0">
                <a:solidFill>
                  <a:srgbClr val="0484AF"/>
                </a:solidFill>
                <a:latin typeface="Century Gothic" pitchFamily="34" charset="0"/>
              </a:rPr>
              <a:t>Responsables pédagogiques</a:t>
            </a:r>
            <a:endParaRPr lang="fr-FR" sz="88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51D7591-A8BA-40A9-BC26-EC148BDED2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4409" y="4633157"/>
            <a:ext cx="21934170" cy="4449685"/>
          </a:xfrm>
        </p:spPr>
        <p:txBody>
          <a:bodyPr/>
          <a:lstStyle/>
          <a:p>
            <a:pPr marL="457200" lvl="1" indent="0" algn="ctr" eaLnBrk="1" hangingPunct="1">
              <a:spcAft>
                <a:spcPts val="600"/>
              </a:spcAft>
              <a:buNone/>
            </a:pPr>
            <a:endParaRPr lang="fr-FR" sz="5400" b="1" dirty="0">
              <a:solidFill>
                <a:srgbClr val="444444"/>
              </a:solidFill>
              <a:latin typeface="Century Gothic" pitchFamily="34" charset="0"/>
            </a:endParaRPr>
          </a:p>
          <a:p>
            <a:pPr marL="457200" lvl="1" indent="0" algn="ctr" eaLnBrk="1" hangingPunct="1">
              <a:spcAft>
                <a:spcPts val="600"/>
              </a:spcAft>
              <a:buNone/>
            </a:pPr>
            <a:r>
              <a:rPr lang="fr-FR" sz="5400" dirty="0">
                <a:solidFill>
                  <a:srgbClr val="444444"/>
                </a:solidFill>
                <a:latin typeface="Century Gothic" pitchFamily="34" charset="0"/>
              </a:rPr>
              <a:t>Carolina SIMONCINI - </a:t>
            </a:r>
            <a:r>
              <a:rPr lang="it-IT" sz="5400" dirty="0">
                <a:solidFill>
                  <a:srgbClr val="444444"/>
                </a:solidFill>
                <a:latin typeface="Century Gothic" pitchFamily="34" charset="0"/>
                <a:hlinkClick r:id="rId2"/>
              </a:rPr>
              <a:t>carolina.simoncini@univ-lyon3.fr</a:t>
            </a:r>
            <a:endParaRPr lang="it-IT" sz="5400" dirty="0">
              <a:solidFill>
                <a:srgbClr val="444444"/>
              </a:solidFill>
              <a:latin typeface="Century Gothic" pitchFamily="34" charset="0"/>
            </a:endParaRPr>
          </a:p>
          <a:p>
            <a:pPr marL="457200" lvl="1" indent="0" algn="ctr" eaLnBrk="1" hangingPunct="1">
              <a:spcAft>
                <a:spcPts val="600"/>
              </a:spcAft>
              <a:buNone/>
            </a:pPr>
            <a:r>
              <a:rPr lang="it-IT" sz="5400" dirty="0">
                <a:solidFill>
                  <a:srgbClr val="444444"/>
                </a:solidFill>
                <a:latin typeface="Century Gothic" pitchFamily="34" charset="0"/>
              </a:rPr>
              <a:t>Virginie ROBLEDA-SUDRE – </a:t>
            </a:r>
            <a:r>
              <a:rPr lang="it-IT" sz="5400" dirty="0">
                <a:solidFill>
                  <a:srgbClr val="444444"/>
                </a:solidFill>
                <a:latin typeface="Century Gothic" pitchFamily="34" charset="0"/>
                <a:hlinkClick r:id="rId3"/>
              </a:rPr>
              <a:t>virginie.robleda-sudre@univ-lyon3.fr</a:t>
            </a:r>
            <a:r>
              <a:rPr lang="it-IT" sz="5400" dirty="0">
                <a:solidFill>
                  <a:srgbClr val="444444"/>
                </a:solidFill>
                <a:latin typeface="Century Gothic" pitchFamily="34" charset="0"/>
              </a:rPr>
              <a:t> </a:t>
            </a:r>
          </a:p>
          <a:p>
            <a:pPr marL="0" indent="0" eaLnBrk="1" hangingPunct="1">
              <a:spcAft>
                <a:spcPts val="600"/>
              </a:spcAft>
              <a:buNone/>
            </a:pPr>
            <a:endParaRPr lang="fr-FR" sz="5400" b="1" dirty="0">
              <a:solidFill>
                <a:srgbClr val="444444"/>
              </a:solidFill>
              <a:latin typeface="Century Gothic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93CED72-601E-436A-B178-FB4B8EB951D8}"/>
              </a:ext>
            </a:extLst>
          </p:cNvPr>
          <p:cNvSpPr txBox="1"/>
          <p:nvPr/>
        </p:nvSpPr>
        <p:spPr>
          <a:xfrm>
            <a:off x="448346" y="549276"/>
            <a:ext cx="7920880" cy="9541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fr-FR" sz="2800" b="1" dirty="0">
                <a:solidFill>
                  <a:srgbClr val="807A77"/>
                </a:solidFill>
                <a:latin typeface="Century Gothic" pitchFamily="34" charset="0"/>
              </a:rPr>
              <a:t>Réunion de pré-rentrée – Master 2 LEA LDC</a:t>
            </a:r>
            <a:endParaRPr lang="fr-FR" sz="2800" dirty="0">
              <a:solidFill>
                <a:srgbClr val="807A77"/>
              </a:solidFill>
              <a:latin typeface="Century Gothic" pitchFamily="34" charset="0"/>
            </a:endParaRPr>
          </a:p>
          <a:p>
            <a:endParaRPr lang="fr-FR" sz="2800" dirty="0">
              <a:solidFill>
                <a:srgbClr val="807A77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9787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367828-C321-4281-B979-0CDB68200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565" y="1026329"/>
            <a:ext cx="21934170" cy="2286000"/>
          </a:xfrm>
        </p:spPr>
        <p:txBody>
          <a:bodyPr/>
          <a:lstStyle/>
          <a:p>
            <a:r>
              <a:rPr lang="fr-FR" sz="8800" b="1" dirty="0">
                <a:solidFill>
                  <a:srgbClr val="0484AF"/>
                </a:solidFill>
                <a:latin typeface="Century Gothic" pitchFamily="34" charset="0"/>
              </a:rPr>
              <a:t>Responsables administratifs</a:t>
            </a:r>
            <a:endParaRPr lang="fr-FR" sz="88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51D7591-A8BA-40A9-BC26-EC148BDED2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eaLnBrk="1" hangingPunct="1">
              <a:spcAft>
                <a:spcPts val="0"/>
              </a:spcAft>
              <a:buNone/>
            </a:pPr>
            <a:r>
              <a:rPr lang="fr-FR" sz="6600" b="1" dirty="0">
                <a:solidFill>
                  <a:srgbClr val="444444"/>
                </a:solidFill>
                <a:latin typeface="Century Gothic" pitchFamily="34" charset="0"/>
              </a:rPr>
              <a:t>Master 1</a:t>
            </a:r>
          </a:p>
          <a:p>
            <a:pPr marL="0" indent="0" algn="ctr" eaLnBrk="1" hangingPunct="1">
              <a:spcBef>
                <a:spcPts val="0"/>
              </a:spcBef>
              <a:spcAft>
                <a:spcPts val="0"/>
              </a:spcAft>
              <a:buNone/>
            </a:pPr>
            <a:endParaRPr lang="fr-FR" sz="6000" b="1" dirty="0">
              <a:solidFill>
                <a:srgbClr val="444444"/>
              </a:solidFill>
              <a:latin typeface="Century Gothic" pitchFamily="34" charset="0"/>
            </a:endParaRPr>
          </a:p>
          <a:p>
            <a:pPr marL="0" indent="0" algn="ctr" eaLnBrk="1" hangingPunct="1">
              <a:spcAft>
                <a:spcPts val="0"/>
              </a:spcAft>
              <a:buNone/>
              <a:tabLst>
                <a:tab pos="446088" algn="l"/>
              </a:tabLst>
            </a:pPr>
            <a:r>
              <a:rPr lang="fr-FR" sz="6600" dirty="0">
                <a:solidFill>
                  <a:srgbClr val="444444"/>
                </a:solidFill>
                <a:latin typeface="Century Gothic" pitchFamily="34" charset="0"/>
              </a:rPr>
              <a:t>Clémentine BONNET</a:t>
            </a:r>
          </a:p>
          <a:p>
            <a:pPr marL="914400" lvl="2" indent="0" algn="ctr" eaLnBrk="1" hangingPunct="1">
              <a:spcAft>
                <a:spcPts val="600"/>
              </a:spcAft>
              <a:buNone/>
            </a:pPr>
            <a:r>
              <a:rPr lang="fr-FR" sz="6600" dirty="0">
                <a:solidFill>
                  <a:srgbClr val="444444"/>
                </a:solidFill>
                <a:latin typeface="Century Gothic" pitchFamily="34" charset="0"/>
              </a:rPr>
              <a:t>Tél. 04 78 78 77 54</a:t>
            </a:r>
          </a:p>
          <a:p>
            <a:pPr marL="0" indent="0" algn="ctr" eaLnBrk="1" hangingPunct="1">
              <a:spcAft>
                <a:spcPts val="600"/>
              </a:spcAft>
              <a:buNone/>
            </a:pPr>
            <a:endParaRPr lang="fr-FR" sz="2400" dirty="0">
              <a:solidFill>
                <a:srgbClr val="444444"/>
              </a:solidFill>
              <a:latin typeface="Century Gothic" pitchFamily="34" charset="0"/>
            </a:endParaRPr>
          </a:p>
          <a:p>
            <a:pPr marL="0" indent="0" algn="ctr" eaLnBrk="1" hangingPunct="1">
              <a:spcAft>
                <a:spcPts val="600"/>
              </a:spcAft>
              <a:buNone/>
            </a:pPr>
            <a:r>
              <a:rPr lang="fr-FR" sz="4800" dirty="0">
                <a:solidFill>
                  <a:srgbClr val="444444"/>
                </a:solidFill>
                <a:latin typeface="Century Gothic" pitchFamily="34" charset="0"/>
              </a:rPr>
              <a:t>Mezzanine de la Faculté des Langues</a:t>
            </a:r>
          </a:p>
          <a:p>
            <a:pPr marL="0" indent="0" algn="ctr" eaLnBrk="1" hangingPunct="1">
              <a:spcAft>
                <a:spcPts val="0"/>
              </a:spcAft>
              <a:buNone/>
            </a:pPr>
            <a:r>
              <a:rPr lang="fr-FR" sz="4800" dirty="0">
                <a:solidFill>
                  <a:srgbClr val="444444"/>
                </a:solidFill>
                <a:latin typeface="Century Gothic" pitchFamily="34" charset="0"/>
              </a:rPr>
              <a:t>lundi-vendredi : 9h-12h et 14h-16h* </a:t>
            </a:r>
          </a:p>
          <a:p>
            <a:pPr marL="457200" lvl="1" indent="0" algn="ctr" eaLnBrk="1" hangingPunct="1">
              <a:spcAft>
                <a:spcPts val="600"/>
              </a:spcAft>
              <a:buNone/>
            </a:pPr>
            <a:r>
              <a:rPr lang="fr-FR" sz="4800" dirty="0">
                <a:solidFill>
                  <a:srgbClr val="444444"/>
                </a:solidFill>
                <a:latin typeface="Century Gothic" pitchFamily="34" charset="0"/>
              </a:rPr>
              <a:t>(*fermé le vendredi après-midi)</a:t>
            </a:r>
          </a:p>
          <a:p>
            <a:pPr marL="0" indent="0" algn="ctr" eaLnBrk="1" hangingPunct="1">
              <a:spcAft>
                <a:spcPts val="1800"/>
              </a:spcAft>
              <a:buNone/>
            </a:pPr>
            <a:r>
              <a:rPr lang="fr-FR" sz="4800" dirty="0">
                <a:solidFill>
                  <a:srgbClr val="444444"/>
                </a:solidFill>
                <a:latin typeface="Century Gothic" pitchFamily="34" charset="0"/>
              </a:rPr>
              <a:t>Contact : </a:t>
            </a:r>
            <a:r>
              <a:rPr lang="fr-FR" sz="4800" dirty="0">
                <a:solidFill>
                  <a:srgbClr val="444444"/>
                </a:solidFill>
                <a:latin typeface="Century Gothic" pitchFamily="34" charset="0"/>
                <a:hlinkClick r:id="rId2"/>
              </a:rPr>
              <a:t>masterlea@univ-lyon3.fr</a:t>
            </a:r>
            <a:endParaRPr lang="fr-FR" sz="96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93CED72-601E-436A-B178-FB4B8EB951D8}"/>
              </a:ext>
            </a:extLst>
          </p:cNvPr>
          <p:cNvSpPr txBox="1"/>
          <p:nvPr/>
        </p:nvSpPr>
        <p:spPr>
          <a:xfrm>
            <a:off x="448346" y="549276"/>
            <a:ext cx="7920880" cy="9541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fr-FR" sz="2800" b="1" dirty="0">
                <a:solidFill>
                  <a:srgbClr val="807A77"/>
                </a:solidFill>
                <a:latin typeface="Century Gothic" pitchFamily="34" charset="0"/>
              </a:rPr>
              <a:t>Réunion de pré-rentrée – Master 2 LEA LDC</a:t>
            </a:r>
            <a:endParaRPr lang="fr-FR" sz="2800" dirty="0">
              <a:solidFill>
                <a:srgbClr val="807A77"/>
              </a:solidFill>
              <a:latin typeface="Century Gothic" pitchFamily="34" charset="0"/>
            </a:endParaRPr>
          </a:p>
          <a:p>
            <a:endParaRPr lang="fr-FR" sz="2800" dirty="0">
              <a:solidFill>
                <a:srgbClr val="807A77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4517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367828-C321-4281-B979-0CDB68200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565" y="1026329"/>
            <a:ext cx="21934170" cy="2286000"/>
          </a:xfrm>
        </p:spPr>
        <p:txBody>
          <a:bodyPr/>
          <a:lstStyle/>
          <a:p>
            <a:r>
              <a:rPr lang="fr-FR" sz="8800" b="1" dirty="0">
                <a:solidFill>
                  <a:srgbClr val="0484AF"/>
                </a:solidFill>
                <a:latin typeface="Century Gothic" pitchFamily="34" charset="0"/>
              </a:rPr>
              <a:t>Calendrier universitaire</a:t>
            </a:r>
            <a:endParaRPr lang="fr-FR" sz="88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51D7591-A8BA-40A9-BC26-EC148BDED2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spcBef>
                <a:spcPts val="600"/>
              </a:spcBef>
              <a:spcAft>
                <a:spcPts val="1200"/>
              </a:spcAft>
              <a:buNone/>
            </a:pPr>
            <a:r>
              <a:rPr lang="fr-FR" sz="6000" b="1" dirty="0">
                <a:solidFill>
                  <a:srgbClr val="444444"/>
                </a:solidFill>
                <a:latin typeface="Century Gothic" pitchFamily="34" charset="0"/>
              </a:rPr>
              <a:t>Premier semestre</a:t>
            </a:r>
          </a:p>
          <a:p>
            <a:pPr marL="0" indent="0" eaLnBrk="1" hangingPunct="1">
              <a:spcAft>
                <a:spcPts val="1200"/>
              </a:spcAft>
              <a:buNone/>
            </a:pPr>
            <a:r>
              <a:rPr lang="fr-FR" sz="6000" u="sng" dirty="0">
                <a:solidFill>
                  <a:srgbClr val="444444"/>
                </a:solidFill>
                <a:latin typeface="Century Gothic" pitchFamily="34" charset="0"/>
              </a:rPr>
              <a:t>Début des cours </a:t>
            </a:r>
            <a:r>
              <a:rPr lang="fr-FR" sz="6000" dirty="0">
                <a:solidFill>
                  <a:srgbClr val="444444"/>
                </a:solidFill>
                <a:latin typeface="Century Gothic" pitchFamily="34" charset="0"/>
              </a:rPr>
              <a:t>: le 7 septembre</a:t>
            </a:r>
          </a:p>
          <a:p>
            <a:pPr marL="0" indent="0" eaLnBrk="1" hangingPunct="1">
              <a:spcAft>
                <a:spcPts val="1200"/>
              </a:spcAft>
              <a:buNone/>
            </a:pPr>
            <a:r>
              <a:rPr lang="fr-FR" sz="6000" u="sng" dirty="0">
                <a:solidFill>
                  <a:srgbClr val="444444"/>
                </a:solidFill>
                <a:latin typeface="Century Gothic" pitchFamily="34" charset="0"/>
              </a:rPr>
              <a:t>Congés Automne :</a:t>
            </a:r>
            <a:r>
              <a:rPr lang="fr-FR" sz="6000" dirty="0">
                <a:solidFill>
                  <a:srgbClr val="444444"/>
                </a:solidFill>
                <a:latin typeface="Century Gothic" pitchFamily="34" charset="0"/>
              </a:rPr>
              <a:t> du 25 octobre au 1er novembre</a:t>
            </a:r>
          </a:p>
          <a:p>
            <a:pPr marL="0" indent="0" eaLnBrk="1" hangingPunct="1">
              <a:spcAft>
                <a:spcPts val="1200"/>
              </a:spcAft>
              <a:buNone/>
            </a:pPr>
            <a:r>
              <a:rPr lang="fr-FR" sz="6000" u="sng" dirty="0">
                <a:solidFill>
                  <a:srgbClr val="444444"/>
                </a:solidFill>
                <a:latin typeface="Century Gothic" pitchFamily="34" charset="0"/>
              </a:rPr>
              <a:t>Révisions :</a:t>
            </a:r>
            <a:r>
              <a:rPr lang="fr-FR" sz="6000" dirty="0">
                <a:solidFill>
                  <a:srgbClr val="444444"/>
                </a:solidFill>
                <a:latin typeface="Century Gothic" pitchFamily="34" charset="0"/>
              </a:rPr>
              <a:t> semaine du 7 décembre</a:t>
            </a:r>
            <a:endParaRPr lang="fr-FR" sz="6000" dirty="0">
              <a:solidFill>
                <a:srgbClr val="444444"/>
              </a:solidFill>
              <a:highlight>
                <a:srgbClr val="FFFF00"/>
              </a:highlight>
              <a:latin typeface="Century Gothic" pitchFamily="34" charset="0"/>
            </a:endParaRPr>
          </a:p>
          <a:p>
            <a:pPr marL="0" indent="0" eaLnBrk="1" hangingPunct="1">
              <a:spcAft>
                <a:spcPts val="1200"/>
              </a:spcAft>
              <a:buNone/>
            </a:pPr>
            <a:r>
              <a:rPr lang="fr-FR" sz="6000" u="sng" dirty="0">
                <a:solidFill>
                  <a:srgbClr val="444444"/>
                </a:solidFill>
                <a:latin typeface="Century Gothic" pitchFamily="34" charset="0"/>
              </a:rPr>
              <a:t>Examens :</a:t>
            </a:r>
            <a:r>
              <a:rPr lang="fr-FR" sz="6000" dirty="0">
                <a:solidFill>
                  <a:srgbClr val="444444"/>
                </a:solidFill>
                <a:latin typeface="Century Gothic" pitchFamily="34" charset="0"/>
              </a:rPr>
              <a:t> du 14 au 19 décembre </a:t>
            </a:r>
            <a:r>
              <a:rPr lang="fr-FR" sz="6000" u="sng" dirty="0">
                <a:solidFill>
                  <a:srgbClr val="444444"/>
                </a:solidFill>
                <a:latin typeface="Century Gothic" pitchFamily="34" charset="0"/>
              </a:rPr>
              <a:t>et</a:t>
            </a:r>
            <a:r>
              <a:rPr lang="fr-FR" sz="6000" dirty="0">
                <a:solidFill>
                  <a:srgbClr val="444444"/>
                </a:solidFill>
                <a:latin typeface="Century Gothic" pitchFamily="34" charset="0"/>
              </a:rPr>
              <a:t> du 4 au 9 janvier</a:t>
            </a:r>
            <a:endParaRPr lang="fr-FR" sz="6000" dirty="0">
              <a:solidFill>
                <a:srgbClr val="444444"/>
              </a:solidFill>
              <a:highlight>
                <a:srgbClr val="FFFF00"/>
              </a:highlight>
              <a:latin typeface="Century Gothic" pitchFamily="34" charset="0"/>
            </a:endParaRPr>
          </a:p>
          <a:p>
            <a:pPr marL="0" indent="0" eaLnBrk="1" hangingPunct="1">
              <a:spcAft>
                <a:spcPts val="1200"/>
              </a:spcAft>
              <a:buNone/>
            </a:pPr>
            <a:r>
              <a:rPr lang="fr-FR" sz="6000" u="sng" dirty="0">
                <a:solidFill>
                  <a:srgbClr val="444444"/>
                </a:solidFill>
                <a:latin typeface="Century Gothic" pitchFamily="34" charset="0"/>
              </a:rPr>
              <a:t>Congés Noël :</a:t>
            </a:r>
            <a:r>
              <a:rPr lang="fr-FR" sz="6000" dirty="0">
                <a:solidFill>
                  <a:srgbClr val="444444"/>
                </a:solidFill>
                <a:latin typeface="Century Gothic" pitchFamily="34" charset="0"/>
              </a:rPr>
              <a:t> du 20 décembre au 3 janvier</a:t>
            </a:r>
            <a:endParaRPr lang="fr-FR" sz="96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93CED72-601E-436A-B178-FB4B8EB951D8}"/>
              </a:ext>
            </a:extLst>
          </p:cNvPr>
          <p:cNvSpPr txBox="1"/>
          <p:nvPr/>
        </p:nvSpPr>
        <p:spPr>
          <a:xfrm>
            <a:off x="448346" y="549276"/>
            <a:ext cx="7920880" cy="9541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fr-FR" sz="2800" b="1" dirty="0">
                <a:solidFill>
                  <a:srgbClr val="807A77"/>
                </a:solidFill>
                <a:latin typeface="Century Gothic" pitchFamily="34" charset="0"/>
              </a:rPr>
              <a:t>Réunion de pré-rentrée – Master 2 LEA LDC</a:t>
            </a:r>
            <a:endParaRPr lang="fr-FR" sz="2800" dirty="0">
              <a:solidFill>
                <a:srgbClr val="807A77"/>
              </a:solidFill>
              <a:latin typeface="Century Gothic" pitchFamily="34" charset="0"/>
            </a:endParaRPr>
          </a:p>
          <a:p>
            <a:endParaRPr lang="fr-FR" sz="2800" dirty="0">
              <a:solidFill>
                <a:srgbClr val="807A77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05032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367828-C321-4281-B979-0CDB68200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565" y="1026329"/>
            <a:ext cx="21934170" cy="2286000"/>
          </a:xfrm>
        </p:spPr>
        <p:txBody>
          <a:bodyPr/>
          <a:lstStyle/>
          <a:p>
            <a:r>
              <a:rPr lang="fr-FR" sz="8800" b="1" dirty="0">
                <a:solidFill>
                  <a:srgbClr val="0484AF"/>
                </a:solidFill>
                <a:latin typeface="Century Gothic" pitchFamily="34" charset="0"/>
              </a:rPr>
              <a:t>Calendrier universitaire</a:t>
            </a:r>
            <a:endParaRPr lang="fr-FR" sz="88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51D7591-A8BA-40A9-BC26-EC148BDED2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7130" y="2753544"/>
            <a:ext cx="21934170" cy="9051926"/>
          </a:xfrm>
        </p:spPr>
        <p:txBody>
          <a:bodyPr/>
          <a:lstStyle/>
          <a:p>
            <a:pPr marL="0" indent="0" eaLnBrk="1" hangingPunct="1">
              <a:spcBef>
                <a:spcPts val="600"/>
              </a:spcBef>
              <a:spcAft>
                <a:spcPts val="1200"/>
              </a:spcAft>
              <a:buNone/>
            </a:pPr>
            <a:r>
              <a:rPr lang="fr-FR" sz="6000" b="1" dirty="0">
                <a:solidFill>
                  <a:srgbClr val="444444"/>
                </a:solidFill>
                <a:latin typeface="Century Gothic" pitchFamily="34" charset="0"/>
              </a:rPr>
              <a:t>Second semestre</a:t>
            </a:r>
          </a:p>
          <a:p>
            <a:pPr marL="0" indent="0" eaLnBrk="1" hangingPunct="1">
              <a:spcAft>
                <a:spcPts val="1200"/>
              </a:spcAft>
              <a:buNone/>
            </a:pPr>
            <a:r>
              <a:rPr lang="fr-FR" sz="6000" u="sng" dirty="0">
                <a:solidFill>
                  <a:srgbClr val="444444"/>
                </a:solidFill>
                <a:latin typeface="Century Gothic" pitchFamily="34" charset="0"/>
              </a:rPr>
              <a:t>Début des cours </a:t>
            </a:r>
            <a:r>
              <a:rPr lang="fr-FR" sz="6000" dirty="0">
                <a:solidFill>
                  <a:srgbClr val="444444"/>
                </a:solidFill>
                <a:latin typeface="Century Gothic" pitchFamily="34" charset="0"/>
              </a:rPr>
              <a:t>: le 4 janvier</a:t>
            </a:r>
          </a:p>
          <a:p>
            <a:pPr marL="0" indent="0" eaLnBrk="1" hangingPunct="1">
              <a:spcAft>
                <a:spcPts val="1200"/>
              </a:spcAft>
              <a:buNone/>
            </a:pPr>
            <a:r>
              <a:rPr lang="fr-FR" sz="6000" u="sng" dirty="0">
                <a:solidFill>
                  <a:srgbClr val="444444"/>
                </a:solidFill>
                <a:latin typeface="Century Gothic" pitchFamily="34" charset="0"/>
              </a:rPr>
              <a:t>Congés Hiver :</a:t>
            </a:r>
            <a:r>
              <a:rPr lang="fr-FR" sz="6000" dirty="0">
                <a:solidFill>
                  <a:srgbClr val="444444"/>
                </a:solidFill>
                <a:latin typeface="Century Gothic" pitchFamily="34" charset="0"/>
              </a:rPr>
              <a:t> du 21 au 28 février</a:t>
            </a:r>
          </a:p>
          <a:p>
            <a:pPr marL="0" indent="0" eaLnBrk="1" hangingPunct="1">
              <a:spcAft>
                <a:spcPts val="1200"/>
              </a:spcAft>
              <a:buNone/>
            </a:pPr>
            <a:r>
              <a:rPr lang="fr-FR" sz="6000" u="sng" dirty="0">
                <a:solidFill>
                  <a:srgbClr val="444444"/>
                </a:solidFill>
                <a:latin typeface="Century Gothic" pitchFamily="34" charset="0"/>
              </a:rPr>
              <a:t>Congés Printemps</a:t>
            </a:r>
            <a:r>
              <a:rPr lang="fr-FR" sz="6000" dirty="0">
                <a:solidFill>
                  <a:srgbClr val="444444"/>
                </a:solidFill>
                <a:latin typeface="Century Gothic" pitchFamily="34" charset="0"/>
              </a:rPr>
              <a:t>: du 18 au 25 avril </a:t>
            </a:r>
          </a:p>
          <a:p>
            <a:pPr marL="0" indent="0" eaLnBrk="1" hangingPunct="1">
              <a:spcAft>
                <a:spcPts val="1200"/>
              </a:spcAft>
              <a:buNone/>
            </a:pPr>
            <a:r>
              <a:rPr lang="fr-FR" sz="6000" u="sng" dirty="0">
                <a:solidFill>
                  <a:srgbClr val="444444"/>
                </a:solidFill>
                <a:latin typeface="Century Gothic" pitchFamily="34" charset="0"/>
              </a:rPr>
              <a:t>Révisions :</a:t>
            </a:r>
            <a:r>
              <a:rPr lang="fr-FR" sz="6000" dirty="0">
                <a:solidFill>
                  <a:srgbClr val="444444"/>
                </a:solidFill>
                <a:latin typeface="Century Gothic" pitchFamily="34" charset="0"/>
              </a:rPr>
              <a:t> semaine du 12 avril</a:t>
            </a:r>
            <a:endParaRPr lang="fr-FR" sz="6000" dirty="0">
              <a:solidFill>
                <a:srgbClr val="444444"/>
              </a:solidFill>
              <a:highlight>
                <a:srgbClr val="FFFF00"/>
              </a:highlight>
              <a:latin typeface="Century Gothic" pitchFamily="34" charset="0"/>
            </a:endParaRPr>
          </a:p>
          <a:p>
            <a:pPr marL="0" indent="0" eaLnBrk="1" hangingPunct="1">
              <a:spcAft>
                <a:spcPts val="1200"/>
              </a:spcAft>
              <a:buNone/>
            </a:pPr>
            <a:r>
              <a:rPr lang="fr-FR" sz="6000" u="sng" dirty="0">
                <a:solidFill>
                  <a:srgbClr val="444444"/>
                </a:solidFill>
                <a:latin typeface="Century Gothic" pitchFamily="34" charset="0"/>
              </a:rPr>
              <a:t>Examens :</a:t>
            </a:r>
            <a:r>
              <a:rPr lang="fr-FR" sz="6000" dirty="0">
                <a:solidFill>
                  <a:srgbClr val="444444"/>
                </a:solidFill>
                <a:latin typeface="Century Gothic" pitchFamily="34" charset="0"/>
              </a:rPr>
              <a:t> du 26 au 30 avril</a:t>
            </a:r>
            <a:endParaRPr lang="fr-FR" sz="6000" dirty="0">
              <a:solidFill>
                <a:srgbClr val="444444"/>
              </a:solidFill>
              <a:highlight>
                <a:srgbClr val="FFFF00"/>
              </a:highlight>
              <a:latin typeface="Century Gothic" pitchFamily="34" charset="0"/>
            </a:endParaRPr>
          </a:p>
          <a:p>
            <a:pPr marL="0" indent="0" eaLnBrk="1" hangingPunct="1">
              <a:spcAft>
                <a:spcPts val="1200"/>
              </a:spcAft>
              <a:buNone/>
            </a:pPr>
            <a:r>
              <a:rPr lang="fr-FR" sz="6000" u="sng" dirty="0">
                <a:solidFill>
                  <a:srgbClr val="444444"/>
                </a:solidFill>
                <a:latin typeface="Century Gothic" pitchFamily="34" charset="0"/>
              </a:rPr>
              <a:t>Examens 2</a:t>
            </a:r>
            <a:r>
              <a:rPr lang="fr-FR" sz="6000" u="sng" baseline="30000" dirty="0">
                <a:solidFill>
                  <a:srgbClr val="444444"/>
                </a:solidFill>
                <a:latin typeface="Century Gothic" pitchFamily="34" charset="0"/>
              </a:rPr>
              <a:t>ème</a:t>
            </a:r>
            <a:r>
              <a:rPr lang="fr-FR" sz="6000" u="sng" dirty="0">
                <a:solidFill>
                  <a:srgbClr val="444444"/>
                </a:solidFill>
                <a:latin typeface="Century Gothic" pitchFamily="34" charset="0"/>
              </a:rPr>
              <a:t> session</a:t>
            </a:r>
            <a:r>
              <a:rPr lang="fr-FR" sz="6000" dirty="0">
                <a:solidFill>
                  <a:srgbClr val="444444"/>
                </a:solidFill>
                <a:latin typeface="Century Gothic" pitchFamily="34" charset="0"/>
              </a:rPr>
              <a:t>: 14-20 juin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93CED72-601E-436A-B178-FB4B8EB951D8}"/>
              </a:ext>
            </a:extLst>
          </p:cNvPr>
          <p:cNvSpPr txBox="1"/>
          <p:nvPr/>
        </p:nvSpPr>
        <p:spPr>
          <a:xfrm>
            <a:off x="448346" y="549276"/>
            <a:ext cx="7920880" cy="9541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fr-FR" sz="2800" b="1" dirty="0">
                <a:solidFill>
                  <a:srgbClr val="807A77"/>
                </a:solidFill>
                <a:latin typeface="Century Gothic" pitchFamily="34" charset="0"/>
              </a:rPr>
              <a:t>Réunion de pré-rentrée – Master 2 LEA LDC</a:t>
            </a:r>
            <a:endParaRPr lang="fr-FR" sz="2800" dirty="0">
              <a:solidFill>
                <a:srgbClr val="807A77"/>
              </a:solidFill>
              <a:latin typeface="Century Gothic" pitchFamily="34" charset="0"/>
            </a:endParaRPr>
          </a:p>
          <a:p>
            <a:endParaRPr lang="fr-FR" sz="2800" dirty="0">
              <a:solidFill>
                <a:srgbClr val="807A77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3066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367828-C321-4281-B979-0CDB68200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565" y="1026329"/>
            <a:ext cx="21934170" cy="2286000"/>
          </a:xfrm>
        </p:spPr>
        <p:txBody>
          <a:bodyPr/>
          <a:lstStyle/>
          <a:p>
            <a:r>
              <a:rPr lang="fr-FR" sz="8800" b="1" dirty="0">
                <a:solidFill>
                  <a:srgbClr val="0484AF"/>
                </a:solidFill>
                <a:latin typeface="Century Gothic" pitchFamily="34" charset="0"/>
              </a:rPr>
              <a:t>Programme</a:t>
            </a:r>
            <a:endParaRPr lang="fr-FR" sz="88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93CED72-601E-436A-B178-FB4B8EB951D8}"/>
              </a:ext>
            </a:extLst>
          </p:cNvPr>
          <p:cNvSpPr txBox="1"/>
          <p:nvPr/>
        </p:nvSpPr>
        <p:spPr>
          <a:xfrm>
            <a:off x="448346" y="549276"/>
            <a:ext cx="7920880" cy="9541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fr-FR" sz="2800" b="1" dirty="0">
                <a:solidFill>
                  <a:srgbClr val="807A77"/>
                </a:solidFill>
                <a:latin typeface="Century Gothic" pitchFamily="34" charset="0"/>
              </a:rPr>
              <a:t>Réunion de pré-rentrée – Master 1 LEA LDC</a:t>
            </a:r>
            <a:endParaRPr lang="fr-FR" sz="2800" dirty="0">
              <a:solidFill>
                <a:srgbClr val="807A77"/>
              </a:solidFill>
              <a:latin typeface="Century Gothic" pitchFamily="34" charset="0"/>
            </a:endParaRPr>
          </a:p>
          <a:p>
            <a:endParaRPr lang="fr-FR" sz="2800" dirty="0">
              <a:solidFill>
                <a:srgbClr val="807A77"/>
              </a:solidFill>
              <a:latin typeface="Century Gothic" pitchFamily="34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9298851-6266-4417-AE5D-E84C972A09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287605-EBF9-43EE-BCC8-CB6000ADB5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821" y="1492880"/>
            <a:ext cx="23563200" cy="1122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462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367828-C321-4281-B979-0CDB68200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565" y="1026329"/>
            <a:ext cx="21934170" cy="2286000"/>
          </a:xfrm>
        </p:spPr>
        <p:txBody>
          <a:bodyPr/>
          <a:lstStyle/>
          <a:p>
            <a:r>
              <a:rPr lang="fr-FR" sz="8800" b="1" dirty="0">
                <a:solidFill>
                  <a:srgbClr val="0484AF"/>
                </a:solidFill>
                <a:latin typeface="Century Gothic" pitchFamily="34" charset="0"/>
              </a:rPr>
              <a:t>Programme</a:t>
            </a:r>
            <a:endParaRPr lang="fr-FR" sz="88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93CED72-601E-436A-B178-FB4B8EB951D8}"/>
              </a:ext>
            </a:extLst>
          </p:cNvPr>
          <p:cNvSpPr txBox="1"/>
          <p:nvPr/>
        </p:nvSpPr>
        <p:spPr>
          <a:xfrm>
            <a:off x="448346" y="549276"/>
            <a:ext cx="7920880" cy="9541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fr-FR" sz="2800" b="1" dirty="0">
                <a:solidFill>
                  <a:srgbClr val="807A77"/>
                </a:solidFill>
                <a:latin typeface="Century Gothic" pitchFamily="34" charset="0"/>
              </a:rPr>
              <a:t>Réunion de pré-rentrée – Master 2 LEA LDC</a:t>
            </a:r>
            <a:endParaRPr lang="fr-FR" sz="2800" dirty="0">
              <a:solidFill>
                <a:srgbClr val="807A77"/>
              </a:solidFill>
              <a:latin typeface="Century Gothic" pitchFamily="34" charset="0"/>
            </a:endParaRPr>
          </a:p>
          <a:p>
            <a:endParaRPr lang="fr-FR" sz="2800" dirty="0">
              <a:solidFill>
                <a:srgbClr val="807A77"/>
              </a:solidFill>
              <a:latin typeface="Century Gothic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DAAB0C1-F625-4F36-9B15-64BC8B4670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9834" y="2859018"/>
            <a:ext cx="10995816" cy="941567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9F95E87-5C50-4052-AA51-F4E2C0AA06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89758" y="2858207"/>
            <a:ext cx="10593543" cy="10308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1265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367828-C321-4281-B979-0CDB68200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565" y="1026329"/>
            <a:ext cx="21934170" cy="2286000"/>
          </a:xfrm>
        </p:spPr>
        <p:txBody>
          <a:bodyPr/>
          <a:lstStyle/>
          <a:p>
            <a:r>
              <a:rPr lang="fr-FR" sz="8800" b="1" dirty="0">
                <a:solidFill>
                  <a:srgbClr val="0484AF"/>
                </a:solidFill>
                <a:latin typeface="Century Gothic" pitchFamily="34" charset="0"/>
              </a:rPr>
              <a:t>Programme</a:t>
            </a:r>
            <a:endParaRPr lang="fr-FR" sz="88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93CED72-601E-436A-B178-FB4B8EB951D8}"/>
              </a:ext>
            </a:extLst>
          </p:cNvPr>
          <p:cNvSpPr txBox="1"/>
          <p:nvPr/>
        </p:nvSpPr>
        <p:spPr>
          <a:xfrm>
            <a:off x="448346" y="549276"/>
            <a:ext cx="7920880" cy="9541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fr-FR" sz="2800" b="1" dirty="0">
                <a:solidFill>
                  <a:srgbClr val="807A77"/>
                </a:solidFill>
                <a:latin typeface="Century Gothic" pitchFamily="34" charset="0"/>
              </a:rPr>
              <a:t>Réunion de pré-rentrée – Master 2 LEA LDC</a:t>
            </a:r>
            <a:endParaRPr lang="fr-FR" sz="2800" dirty="0">
              <a:solidFill>
                <a:srgbClr val="807A77"/>
              </a:solidFill>
              <a:latin typeface="Century Gothic" pitchFamily="34" charset="0"/>
            </a:endParaRPr>
          </a:p>
          <a:p>
            <a:endParaRPr lang="fr-FR" sz="2800" dirty="0">
              <a:solidFill>
                <a:srgbClr val="807A77"/>
              </a:solidFill>
              <a:latin typeface="Century Gothic" pitchFamily="34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8E4EC12-5035-45B5-BE89-82D433B3E5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62113" y="3200403"/>
            <a:ext cx="6790621" cy="9051926"/>
          </a:xfrm>
        </p:spPr>
        <p:txBody>
          <a:bodyPr/>
          <a:lstStyle/>
          <a:p>
            <a:pPr marL="0" indent="0" algn="r">
              <a:buNone/>
            </a:pPr>
            <a:endParaRPr lang="fr-FR" sz="440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42EF9BE-293A-439E-B6EC-14C3D4DB6A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9712" y="3060616"/>
            <a:ext cx="13271876" cy="10106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1250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367828-C321-4281-B979-0CDB68200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8800" b="1" dirty="0">
                <a:solidFill>
                  <a:srgbClr val="0484AF"/>
                </a:solidFill>
                <a:latin typeface="Century Gothic" pitchFamily="34" charset="0"/>
              </a:rPr>
              <a:t>Recherche d’alternance</a:t>
            </a:r>
            <a:endParaRPr lang="fr-FR" sz="88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0F6A6F-F984-485C-9085-349751300A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fr-FR" sz="6600" dirty="0"/>
              <a:t>Deux réunions pour faire le point: </a:t>
            </a:r>
          </a:p>
          <a:p>
            <a:pPr algn="ctr"/>
            <a:r>
              <a:rPr lang="fr-FR" sz="6600" dirty="0"/>
              <a:t>Janvier</a:t>
            </a:r>
          </a:p>
          <a:p>
            <a:pPr algn="ctr"/>
            <a:r>
              <a:rPr lang="fr-FR" sz="6600" dirty="0"/>
              <a:t>Printemps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93CED72-601E-436A-B178-FB4B8EB951D8}"/>
              </a:ext>
            </a:extLst>
          </p:cNvPr>
          <p:cNvSpPr txBox="1"/>
          <p:nvPr/>
        </p:nvSpPr>
        <p:spPr>
          <a:xfrm>
            <a:off x="448346" y="301520"/>
            <a:ext cx="7920880" cy="9541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fr-FR" sz="2800" b="1" dirty="0">
                <a:solidFill>
                  <a:srgbClr val="807A77"/>
                </a:solidFill>
                <a:latin typeface="Century Gothic" pitchFamily="34" charset="0"/>
              </a:rPr>
              <a:t>Réunion de pré-rentrée – Master 2 LEA LDC</a:t>
            </a:r>
            <a:endParaRPr lang="fr-FR" sz="2800" dirty="0">
              <a:solidFill>
                <a:srgbClr val="807A77"/>
              </a:solidFill>
              <a:latin typeface="Century Gothic" pitchFamily="34" charset="0"/>
            </a:endParaRPr>
          </a:p>
          <a:p>
            <a:endParaRPr lang="fr-FR" sz="2800" dirty="0">
              <a:solidFill>
                <a:srgbClr val="807A77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90583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367828-C321-4281-B979-0CDB68200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565" y="1446409"/>
            <a:ext cx="21934170" cy="2286000"/>
          </a:xfrm>
        </p:spPr>
        <p:txBody>
          <a:bodyPr/>
          <a:lstStyle/>
          <a:p>
            <a:r>
              <a:rPr lang="fr-FR" sz="8800" b="1" dirty="0">
                <a:solidFill>
                  <a:srgbClr val="0484AF"/>
                </a:solidFill>
                <a:latin typeface="Century Gothic" pitchFamily="34" charset="0"/>
              </a:rPr>
              <a:t>Recherche d’alternance</a:t>
            </a:r>
            <a:br>
              <a:rPr lang="fr-FR" sz="8800" b="1" dirty="0">
                <a:solidFill>
                  <a:srgbClr val="0484AF"/>
                </a:solidFill>
                <a:latin typeface="Century Gothic" pitchFamily="34" charset="0"/>
              </a:rPr>
            </a:br>
            <a:r>
              <a:rPr lang="fr-FR" sz="7200" dirty="0"/>
              <a:t>Bureau d’Aide à l’Insertion Professionnelle (BAIP)</a:t>
            </a:r>
            <a:br>
              <a:rPr lang="fr-FR" sz="7200" dirty="0"/>
            </a:br>
            <a:endParaRPr lang="fr-FR" sz="88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93CED72-601E-436A-B178-FB4B8EB951D8}"/>
              </a:ext>
            </a:extLst>
          </p:cNvPr>
          <p:cNvSpPr txBox="1"/>
          <p:nvPr/>
        </p:nvSpPr>
        <p:spPr>
          <a:xfrm>
            <a:off x="448346" y="301520"/>
            <a:ext cx="7920880" cy="9541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fr-FR" sz="2800" b="1" dirty="0">
                <a:solidFill>
                  <a:srgbClr val="807A77"/>
                </a:solidFill>
                <a:latin typeface="Century Gothic" pitchFamily="34" charset="0"/>
              </a:rPr>
              <a:t>Réunion de pré-rentrée – Master 2 LEA LDC</a:t>
            </a:r>
            <a:endParaRPr lang="fr-FR" sz="2800" dirty="0">
              <a:solidFill>
                <a:srgbClr val="807A77"/>
              </a:solidFill>
              <a:latin typeface="Century Gothic" pitchFamily="34" charset="0"/>
            </a:endParaRPr>
          </a:p>
          <a:p>
            <a:endParaRPr lang="fr-FR" sz="2800" dirty="0">
              <a:solidFill>
                <a:srgbClr val="807A77"/>
              </a:solidFill>
              <a:latin typeface="Century Gothic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78C8947-895D-4110-958F-A0E7F4BFE5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13" y="3732409"/>
            <a:ext cx="13064938" cy="434630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A3D1A72-ADDA-4418-95D2-0119F19572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05930" y="3756400"/>
            <a:ext cx="6461930" cy="8644626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71CFFBA5-37EE-47A9-BC87-6D6FD1E6ADBA}"/>
              </a:ext>
            </a:extLst>
          </p:cNvPr>
          <p:cNvSpPr txBox="1"/>
          <p:nvPr/>
        </p:nvSpPr>
        <p:spPr>
          <a:xfrm>
            <a:off x="1299658" y="8376772"/>
            <a:ext cx="12181114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6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RDV individuel: </a:t>
            </a:r>
          </a:p>
          <a:p>
            <a:r>
              <a:rPr lang="fr-FR" sz="5400" b="1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emilie.buguet@univ-lyon3.fr</a:t>
            </a:r>
            <a:r>
              <a:rPr lang="it-IT" sz="5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ou </a:t>
            </a:r>
            <a:r>
              <a:rPr lang="fr-FR" sz="5400" b="1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isabelle.maeyhieux@univ-lyon3.fr</a:t>
            </a:r>
            <a:r>
              <a:rPr lang="fr-FR" sz="5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fr-FR" sz="5400" b="1" dirty="0"/>
          </a:p>
        </p:txBody>
      </p:sp>
    </p:spTree>
    <p:extLst>
      <p:ext uri="{BB962C8B-B14F-4D97-AF65-F5344CB8AC3E}">
        <p14:creationId xmlns:p14="http://schemas.microsoft.com/office/powerpoint/2010/main" val="2922044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367828-C321-4281-B979-0CDB68200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565" y="1026329"/>
            <a:ext cx="21934170" cy="2286000"/>
          </a:xfrm>
        </p:spPr>
        <p:txBody>
          <a:bodyPr/>
          <a:lstStyle/>
          <a:p>
            <a:r>
              <a:rPr lang="fr-FR" sz="8800" b="1" dirty="0">
                <a:solidFill>
                  <a:srgbClr val="0484AF"/>
                </a:solidFill>
                <a:latin typeface="Century Gothic" pitchFamily="34" charset="0"/>
              </a:rPr>
              <a:t>Rythme de l’alternance</a:t>
            </a:r>
            <a:endParaRPr lang="fr-FR" sz="88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93CED72-601E-436A-B178-FB4B8EB951D8}"/>
              </a:ext>
            </a:extLst>
          </p:cNvPr>
          <p:cNvSpPr txBox="1"/>
          <p:nvPr/>
        </p:nvSpPr>
        <p:spPr>
          <a:xfrm>
            <a:off x="448346" y="549276"/>
            <a:ext cx="7920880" cy="9541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fr-FR" sz="2800" b="1" dirty="0">
                <a:solidFill>
                  <a:srgbClr val="807A77"/>
                </a:solidFill>
                <a:latin typeface="Century Gothic" pitchFamily="34" charset="0"/>
              </a:rPr>
              <a:t>Réunion de pré-rentrée – Master 2 LEA LDC</a:t>
            </a:r>
            <a:endParaRPr lang="fr-FR" sz="2800" dirty="0">
              <a:solidFill>
                <a:srgbClr val="807A77"/>
              </a:solidFill>
              <a:latin typeface="Century Gothic" pitchFamily="34" charset="0"/>
            </a:endParaRPr>
          </a:p>
          <a:p>
            <a:endParaRPr lang="fr-FR" sz="2800" dirty="0">
              <a:solidFill>
                <a:srgbClr val="807A77"/>
              </a:solidFill>
              <a:latin typeface="Century Gothic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6D7CAE0-15AA-4180-B239-A82D48185B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114" y="3006434"/>
            <a:ext cx="21934170" cy="10160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1792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367828-C321-4281-B979-0CDB68200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565" y="-116671"/>
            <a:ext cx="21934170" cy="2286000"/>
          </a:xfrm>
        </p:spPr>
        <p:txBody>
          <a:bodyPr/>
          <a:lstStyle/>
          <a:p>
            <a:r>
              <a:rPr lang="fr-FR" sz="8800" b="1" dirty="0">
                <a:solidFill>
                  <a:srgbClr val="0484AF"/>
                </a:solidFill>
                <a:latin typeface="Century Gothic" pitchFamily="34" charset="0"/>
              </a:rPr>
              <a:t>Profil des entreprises</a:t>
            </a:r>
            <a:endParaRPr lang="fr-FR" sz="8800" dirty="0"/>
          </a:p>
        </p:txBody>
      </p:sp>
      <p:graphicFrame>
        <p:nvGraphicFramePr>
          <p:cNvPr id="5" name="Chart 0">
            <a:extLst>
              <a:ext uri="{FF2B5EF4-FFF2-40B4-BE49-F238E27FC236}">
                <a16:creationId xmlns:a16="http://schemas.microsoft.com/office/drawing/2014/main" id="{8A90C33F-76F9-41D5-90AC-039CC52941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28085898"/>
              </p:ext>
            </p:extLst>
          </p:nvPr>
        </p:nvGraphicFramePr>
        <p:xfrm>
          <a:off x="4192762" y="1169368"/>
          <a:ext cx="16489832" cy="12186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14762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12"/>
          <p:cNvSpPr txBox="1">
            <a:spLocks noChangeArrowheads="1"/>
          </p:cNvSpPr>
          <p:nvPr/>
        </p:nvSpPr>
        <p:spPr bwMode="auto">
          <a:xfrm>
            <a:off x="1816498" y="3303592"/>
            <a:ext cx="21746416" cy="637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3600"/>
              </a:spcAft>
            </a:pPr>
            <a:r>
              <a:rPr lang="fr-FR" sz="4800" dirty="0">
                <a:solidFill>
                  <a:srgbClr val="444444"/>
                </a:solidFill>
                <a:latin typeface="Century Gothic" pitchFamily="34" charset="0"/>
                <a:hlinkClick r:id="rId2"/>
              </a:rPr>
              <a:t>https://bu.univ-lyon3.fr/</a:t>
            </a:r>
            <a:endParaRPr lang="fr-FR" sz="4800" dirty="0">
              <a:solidFill>
                <a:srgbClr val="444444"/>
              </a:solidFill>
              <a:latin typeface="Century Gothic" pitchFamily="34" charset="0"/>
            </a:endParaRPr>
          </a:p>
          <a:p>
            <a:pPr marL="685800" indent="-685800" eaLnBrk="1" hangingPunct="1">
              <a:spcAft>
                <a:spcPts val="3600"/>
              </a:spcAft>
              <a:buFontTx/>
              <a:buChar char="-"/>
            </a:pPr>
            <a:r>
              <a:rPr lang="fr-FR" sz="4800" dirty="0">
                <a:solidFill>
                  <a:srgbClr val="444444"/>
                </a:solidFill>
                <a:latin typeface="Century Gothic" pitchFamily="34" charset="0"/>
              </a:rPr>
              <a:t>Emprunter des documents : </a:t>
            </a:r>
            <a:r>
              <a:rPr lang="fr-FR" sz="4800" b="1" dirty="0">
                <a:solidFill>
                  <a:srgbClr val="444444"/>
                </a:solidFill>
                <a:latin typeface="Century Gothic" pitchFamily="34" charset="0"/>
              </a:rPr>
              <a:t>20 documents</a:t>
            </a:r>
            <a:r>
              <a:rPr lang="fr-FR" sz="4800" dirty="0">
                <a:solidFill>
                  <a:srgbClr val="444444"/>
                </a:solidFill>
                <a:latin typeface="Century Gothic" pitchFamily="34" charset="0"/>
              </a:rPr>
              <a:t> pour une durée de </a:t>
            </a:r>
            <a:r>
              <a:rPr lang="fr-FR" sz="4800" b="1" dirty="0">
                <a:solidFill>
                  <a:srgbClr val="444444"/>
                </a:solidFill>
                <a:latin typeface="Century Gothic" pitchFamily="34" charset="0"/>
              </a:rPr>
              <a:t>21 jours</a:t>
            </a:r>
          </a:p>
          <a:p>
            <a:pPr marL="685800" indent="-685800" eaLnBrk="1" hangingPunct="1">
              <a:spcAft>
                <a:spcPts val="3600"/>
              </a:spcAft>
              <a:buFontTx/>
              <a:buChar char="-"/>
            </a:pPr>
            <a:r>
              <a:rPr lang="fr-FR" sz="4800" dirty="0">
                <a:solidFill>
                  <a:srgbClr val="444444"/>
                </a:solidFill>
                <a:latin typeface="Century Gothic" pitchFamily="34" charset="0"/>
              </a:rPr>
              <a:t>Emprunter un </a:t>
            </a:r>
            <a:r>
              <a:rPr lang="fr-FR" sz="4800" b="1" dirty="0">
                <a:solidFill>
                  <a:srgbClr val="444444"/>
                </a:solidFill>
                <a:latin typeface="Century Gothic" pitchFamily="34" charset="0"/>
              </a:rPr>
              <a:t>PC portable </a:t>
            </a:r>
            <a:r>
              <a:rPr lang="fr-FR" sz="4800" dirty="0">
                <a:solidFill>
                  <a:srgbClr val="444444"/>
                </a:solidFill>
                <a:latin typeface="Century Gothic" pitchFamily="34" charset="0"/>
              </a:rPr>
              <a:t>(gratuit, sur place, mais aussi un prêt longue durée)</a:t>
            </a:r>
          </a:p>
          <a:p>
            <a:pPr marL="685800" indent="-685800" eaLnBrk="1" hangingPunct="1">
              <a:spcAft>
                <a:spcPts val="3600"/>
              </a:spcAft>
              <a:buFontTx/>
              <a:buChar char="-"/>
            </a:pPr>
            <a:r>
              <a:rPr lang="fr-FR" sz="4800" dirty="0">
                <a:solidFill>
                  <a:srgbClr val="444444"/>
                </a:solidFill>
                <a:latin typeface="Century Gothic" pitchFamily="34" charset="0"/>
              </a:rPr>
              <a:t>Participer à des évènements culturels</a:t>
            </a:r>
          </a:p>
          <a:p>
            <a:pPr lvl="1" indent="0" eaLnBrk="1" hangingPunct="1">
              <a:spcAft>
                <a:spcPts val="3600"/>
              </a:spcAft>
              <a:tabLst>
                <a:tab pos="4838700" algn="l"/>
              </a:tabLst>
            </a:pPr>
            <a:r>
              <a:rPr lang="fr-FR" sz="4800" dirty="0">
                <a:solidFill>
                  <a:srgbClr val="444444"/>
                </a:solidFill>
                <a:latin typeface="Century Gothic" pitchFamily="34" charset="0"/>
              </a:rPr>
              <a:t> 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6425570" y="1188000"/>
            <a:ext cx="11520160" cy="1530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fr-FR" sz="7200" b="1" dirty="0">
                <a:solidFill>
                  <a:srgbClr val="0484AF"/>
                </a:solidFill>
                <a:latin typeface="Century Gothic" pitchFamily="34" charset="0"/>
              </a:rPr>
              <a:t>Bibliothèque Universitaire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358866" y="464317"/>
            <a:ext cx="14113568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fr-FR" sz="2200" b="1" dirty="0">
                <a:solidFill>
                  <a:srgbClr val="807A77"/>
                </a:solidFill>
                <a:latin typeface="Century Gothic" pitchFamily="34" charset="0"/>
              </a:rPr>
              <a:t>Réunion de pré-rentrée – Master LEA LDC</a:t>
            </a:r>
            <a:endParaRPr lang="fr-FR" sz="2200" dirty="0">
              <a:solidFill>
                <a:srgbClr val="807A77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0509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12"/>
          <p:cNvSpPr txBox="1">
            <a:spLocks noChangeArrowheads="1"/>
          </p:cNvSpPr>
          <p:nvPr/>
        </p:nvSpPr>
        <p:spPr bwMode="auto">
          <a:xfrm>
            <a:off x="5416898" y="3402448"/>
            <a:ext cx="13537504" cy="738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3600"/>
              </a:spcAft>
            </a:pPr>
            <a:r>
              <a:rPr lang="fr-FR" sz="4800" dirty="0">
                <a:solidFill>
                  <a:srgbClr val="444444"/>
                </a:solidFill>
                <a:latin typeface="Century Gothic" pitchFamily="34" charset="0"/>
                <a:hlinkClick r:id="rId2"/>
              </a:rPr>
              <a:t>https://www.univ-lyon3.fr/centre-de-competences-en-langues</a:t>
            </a:r>
            <a:endParaRPr lang="fr-FR" sz="4800" dirty="0">
              <a:solidFill>
                <a:srgbClr val="444444"/>
              </a:solidFill>
              <a:latin typeface="Century Gothic" pitchFamily="34" charset="0"/>
            </a:endParaRPr>
          </a:p>
          <a:p>
            <a:pPr marL="685800" indent="-685800" eaLnBrk="1" hangingPunct="1">
              <a:spcAft>
                <a:spcPts val="3600"/>
              </a:spcAft>
              <a:buFont typeface="Arial" panose="020B0604020202020204" pitchFamily="34" charset="0"/>
              <a:buChar char="•"/>
            </a:pPr>
            <a:r>
              <a:rPr lang="fr-FR" sz="4800" dirty="0">
                <a:solidFill>
                  <a:srgbClr val="444444"/>
                </a:solidFill>
                <a:latin typeface="Century Gothic" pitchFamily="34" charset="0"/>
              </a:rPr>
              <a:t>Travailler en </a:t>
            </a:r>
            <a:r>
              <a:rPr lang="fr-FR" sz="4800" b="1" dirty="0">
                <a:solidFill>
                  <a:srgbClr val="444444"/>
                </a:solidFill>
                <a:latin typeface="Century Gothic" pitchFamily="34" charset="0"/>
              </a:rPr>
              <a:t>auto-formation</a:t>
            </a:r>
            <a:r>
              <a:rPr lang="fr-FR" sz="4800" dirty="0">
                <a:solidFill>
                  <a:srgbClr val="444444"/>
                </a:solidFill>
                <a:latin typeface="Century Gothic" pitchFamily="34" charset="0"/>
              </a:rPr>
              <a:t> dans plus de 200 langues</a:t>
            </a:r>
          </a:p>
          <a:p>
            <a:pPr marL="685800" indent="-685800" eaLnBrk="1" hangingPunct="1">
              <a:spcAft>
                <a:spcPts val="3600"/>
              </a:spcAft>
              <a:buFont typeface="Arial" panose="020B0604020202020204" pitchFamily="34" charset="0"/>
              <a:buChar char="•"/>
            </a:pPr>
            <a:r>
              <a:rPr lang="fr-FR" sz="4800" dirty="0">
                <a:solidFill>
                  <a:srgbClr val="444444"/>
                </a:solidFill>
                <a:latin typeface="Century Gothic" pitchFamily="34" charset="0"/>
              </a:rPr>
              <a:t>Supports numériques et des ressources mis à disposition</a:t>
            </a:r>
          </a:p>
          <a:p>
            <a:pPr marL="685800" indent="-685800" eaLnBrk="1" hangingPunct="1">
              <a:spcAft>
                <a:spcPts val="3600"/>
              </a:spcAft>
              <a:buFont typeface="Arial" panose="020B0604020202020204" pitchFamily="34" charset="0"/>
              <a:buChar char="•"/>
            </a:pPr>
            <a:r>
              <a:rPr lang="fr-FR" sz="4800" dirty="0">
                <a:solidFill>
                  <a:srgbClr val="444444"/>
                </a:solidFill>
                <a:latin typeface="Century Gothic" pitchFamily="34" charset="0"/>
              </a:rPr>
              <a:t>Aide à la </a:t>
            </a:r>
            <a:r>
              <a:rPr lang="fr-FR" sz="4800" b="1" dirty="0">
                <a:solidFill>
                  <a:srgbClr val="444444"/>
                </a:solidFill>
                <a:latin typeface="Century Gothic" pitchFamily="34" charset="0"/>
              </a:rPr>
              <a:t>préparation aux certifications </a:t>
            </a:r>
            <a:r>
              <a:rPr lang="fr-FR" sz="4800" dirty="0">
                <a:solidFill>
                  <a:srgbClr val="444444"/>
                </a:solidFill>
                <a:latin typeface="Century Gothic" pitchFamily="34" charset="0"/>
              </a:rPr>
              <a:t>en langues étrangères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4265210" y="1484568"/>
            <a:ext cx="15840880" cy="187220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fr-FR" sz="6800" b="1" dirty="0">
                <a:solidFill>
                  <a:srgbClr val="0484AF"/>
                </a:solidFill>
                <a:latin typeface="Century Gothic" pitchFamily="34" charset="0"/>
              </a:rPr>
              <a:t>Centre de Compétences en Langues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304330" y="377280"/>
            <a:ext cx="14113568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fr-FR" sz="2200" b="1" dirty="0">
                <a:solidFill>
                  <a:srgbClr val="807A77"/>
                </a:solidFill>
                <a:latin typeface="Century Gothic" pitchFamily="34" charset="0"/>
              </a:rPr>
              <a:t>Réunion de pré-rentrée – Master LEA LDC</a:t>
            </a:r>
            <a:endParaRPr lang="fr-FR" sz="2200" dirty="0">
              <a:solidFill>
                <a:srgbClr val="807A77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68491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367828-C321-4281-B979-0CDB68200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7828" y="1502976"/>
            <a:ext cx="21934170" cy="2286000"/>
          </a:xfrm>
        </p:spPr>
        <p:txBody>
          <a:bodyPr/>
          <a:lstStyle/>
          <a:p>
            <a:pPr algn="ctr"/>
            <a:r>
              <a:rPr lang="fr-FR" sz="8800" b="1" dirty="0">
                <a:solidFill>
                  <a:srgbClr val="0484AF"/>
                </a:solidFill>
                <a:latin typeface="Century Gothic" pitchFamily="34" charset="0"/>
              </a:rPr>
              <a:t>Urgences de l’Université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93CED72-601E-436A-B178-FB4B8EB951D8}"/>
              </a:ext>
            </a:extLst>
          </p:cNvPr>
          <p:cNvSpPr txBox="1"/>
          <p:nvPr/>
        </p:nvSpPr>
        <p:spPr>
          <a:xfrm>
            <a:off x="448346" y="549276"/>
            <a:ext cx="7920880" cy="9541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fr-FR" sz="2800" b="1" dirty="0">
                <a:solidFill>
                  <a:srgbClr val="807A77"/>
                </a:solidFill>
                <a:latin typeface="Century Gothic" pitchFamily="34" charset="0"/>
              </a:rPr>
              <a:t>Réunion de pré-rentrée – </a:t>
            </a:r>
            <a:r>
              <a:rPr lang="fr-FR" sz="2800" b="1">
                <a:solidFill>
                  <a:srgbClr val="807A77"/>
                </a:solidFill>
                <a:latin typeface="Century Gothic" pitchFamily="34" charset="0"/>
              </a:rPr>
              <a:t>Master 1 </a:t>
            </a:r>
            <a:r>
              <a:rPr lang="fr-FR" sz="2800" b="1" dirty="0">
                <a:solidFill>
                  <a:srgbClr val="807A77"/>
                </a:solidFill>
                <a:latin typeface="Century Gothic" pitchFamily="34" charset="0"/>
              </a:rPr>
              <a:t>LEA LDC</a:t>
            </a:r>
            <a:endParaRPr lang="fr-FR" sz="2800" dirty="0">
              <a:solidFill>
                <a:srgbClr val="807A77"/>
              </a:solidFill>
              <a:latin typeface="Century Gothic" pitchFamily="34" charset="0"/>
            </a:endParaRPr>
          </a:p>
          <a:p>
            <a:endParaRPr lang="fr-FR" sz="2800" dirty="0">
              <a:solidFill>
                <a:srgbClr val="807A77"/>
              </a:solidFill>
              <a:latin typeface="Century Gothic" pitchFamily="34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61541AD-C0B1-4CF6-97B1-973E5931C1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2548" y="3473624"/>
            <a:ext cx="21934170" cy="9051926"/>
          </a:xfrm>
        </p:spPr>
        <p:txBody>
          <a:bodyPr/>
          <a:lstStyle/>
          <a:p>
            <a:pPr marL="0" indent="0" eaLnBrk="1" hangingPunct="1">
              <a:spcAft>
                <a:spcPts val="0"/>
              </a:spcAft>
              <a:buNone/>
            </a:pPr>
            <a:r>
              <a:rPr lang="fr-FR" sz="5400" dirty="0">
                <a:solidFill>
                  <a:srgbClr val="444444"/>
                </a:solidFill>
                <a:latin typeface="Century Gothic" pitchFamily="34" charset="0"/>
              </a:rPr>
              <a:t>En cas </a:t>
            </a:r>
          </a:p>
          <a:p>
            <a:pPr eaLnBrk="1" hangingPunct="1">
              <a:spcAft>
                <a:spcPts val="0"/>
              </a:spcAft>
            </a:pPr>
            <a:r>
              <a:rPr lang="fr-FR" sz="5400" dirty="0">
                <a:solidFill>
                  <a:srgbClr val="444444"/>
                </a:solidFill>
                <a:latin typeface="Century Gothic" pitchFamily="34" charset="0"/>
              </a:rPr>
              <a:t>d’incendie, </a:t>
            </a:r>
          </a:p>
          <a:p>
            <a:pPr eaLnBrk="1" hangingPunct="1">
              <a:spcAft>
                <a:spcPts val="0"/>
              </a:spcAft>
            </a:pPr>
            <a:r>
              <a:rPr lang="fr-FR" sz="5400" dirty="0">
                <a:solidFill>
                  <a:srgbClr val="444444"/>
                </a:solidFill>
                <a:latin typeface="Century Gothic" pitchFamily="34" charset="0"/>
              </a:rPr>
              <a:t>de malaise, </a:t>
            </a:r>
          </a:p>
          <a:p>
            <a:pPr eaLnBrk="1" hangingPunct="1">
              <a:spcAft>
                <a:spcPts val="0"/>
              </a:spcAft>
            </a:pPr>
            <a:r>
              <a:rPr lang="fr-FR" sz="5400" dirty="0">
                <a:solidFill>
                  <a:srgbClr val="444444"/>
                </a:solidFill>
                <a:latin typeface="Century Gothic" pitchFamily="34" charset="0"/>
              </a:rPr>
              <a:t>de secours à personne, </a:t>
            </a:r>
          </a:p>
          <a:p>
            <a:pPr eaLnBrk="1" hangingPunct="1">
              <a:spcAft>
                <a:spcPts val="0"/>
              </a:spcAft>
            </a:pPr>
            <a:r>
              <a:rPr lang="fr-FR" sz="5400" dirty="0">
                <a:solidFill>
                  <a:srgbClr val="444444"/>
                </a:solidFill>
                <a:latin typeface="Century Gothic" pitchFamily="34" charset="0"/>
              </a:rPr>
              <a:t>de trouble de l’ordre public ou </a:t>
            </a:r>
          </a:p>
          <a:p>
            <a:pPr eaLnBrk="1" hangingPunct="1">
              <a:spcAft>
                <a:spcPts val="600"/>
              </a:spcAft>
            </a:pPr>
            <a:r>
              <a:rPr lang="fr-FR" sz="5400" dirty="0">
                <a:solidFill>
                  <a:srgbClr val="444444"/>
                </a:solidFill>
                <a:latin typeface="Century Gothic" pitchFamily="34" charset="0"/>
              </a:rPr>
              <a:t>d’urgence technique, </a:t>
            </a:r>
          </a:p>
          <a:p>
            <a:pPr eaLnBrk="1" hangingPunct="1">
              <a:spcAft>
                <a:spcPts val="1200"/>
              </a:spcAft>
            </a:pPr>
            <a:r>
              <a:rPr lang="fr-FR" sz="5400" dirty="0">
                <a:solidFill>
                  <a:srgbClr val="444444"/>
                </a:solidFill>
                <a:latin typeface="Century Gothic" pitchFamily="34" charset="0"/>
              </a:rPr>
              <a:t>contactez les urgences de l’Université :</a:t>
            </a:r>
          </a:p>
          <a:p>
            <a:pPr marL="0" indent="0" algn="ctr" eaLnBrk="1" hangingPunct="1">
              <a:spcAft>
                <a:spcPts val="0"/>
              </a:spcAft>
              <a:buNone/>
            </a:pPr>
            <a:r>
              <a:rPr lang="fr-FR" sz="6600" b="1" dirty="0">
                <a:solidFill>
                  <a:srgbClr val="444444"/>
                </a:solidFill>
                <a:latin typeface="Century Gothic" pitchFamily="34" charset="0"/>
              </a:rPr>
              <a:t>04 78 78 </a:t>
            </a:r>
            <a:r>
              <a:rPr lang="fr-FR" sz="6600" b="1" dirty="0">
                <a:solidFill>
                  <a:srgbClr val="FF0000"/>
                </a:solidFill>
                <a:latin typeface="Century Gothic" pitchFamily="34" charset="0"/>
              </a:rPr>
              <a:t>78 18</a:t>
            </a:r>
          </a:p>
          <a:p>
            <a:pPr marL="342900" indent="-342900" eaLnBrk="1" hangingPunct="1">
              <a:spcAft>
                <a:spcPts val="1800"/>
              </a:spcAft>
              <a:buFontTx/>
              <a:buChar char="-"/>
            </a:pPr>
            <a:endParaRPr lang="fr-FR" sz="6600" dirty="0">
              <a:solidFill>
                <a:srgbClr val="444444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80185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F93CED72-601E-436A-B178-FB4B8EB951D8}"/>
              </a:ext>
            </a:extLst>
          </p:cNvPr>
          <p:cNvSpPr txBox="1"/>
          <p:nvPr/>
        </p:nvSpPr>
        <p:spPr>
          <a:xfrm>
            <a:off x="448346" y="549276"/>
            <a:ext cx="7920880" cy="9541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fr-FR" sz="2800" b="1" dirty="0">
                <a:solidFill>
                  <a:srgbClr val="807A77"/>
                </a:solidFill>
                <a:latin typeface="Century Gothic" pitchFamily="34" charset="0"/>
              </a:rPr>
              <a:t>Réunion de pré-rentrée – Master 1 LEA LDC</a:t>
            </a:r>
            <a:endParaRPr lang="fr-FR" sz="2800" dirty="0">
              <a:solidFill>
                <a:srgbClr val="807A77"/>
              </a:solidFill>
              <a:latin typeface="Century Gothic" pitchFamily="34" charset="0"/>
            </a:endParaRPr>
          </a:p>
          <a:p>
            <a:endParaRPr lang="fr-FR" sz="2800" dirty="0">
              <a:solidFill>
                <a:srgbClr val="807A77"/>
              </a:solidFill>
              <a:latin typeface="Century Gothic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0020866-FFE6-4837-AC53-C3B8F8EA93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8946" y="1046179"/>
            <a:ext cx="15750214" cy="11812661"/>
          </a:xfrm>
          <a:prstGeom prst="rect">
            <a:avLst/>
          </a:prstGeom>
        </p:spPr>
      </p:pic>
      <p:sp>
        <p:nvSpPr>
          <p:cNvPr id="6" name="ZoneTexte 12">
            <a:extLst>
              <a:ext uri="{FF2B5EF4-FFF2-40B4-BE49-F238E27FC236}">
                <a16:creationId xmlns:a16="http://schemas.microsoft.com/office/drawing/2014/main" id="{431613BA-45F9-4FE9-85EA-EFFA60D6D2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8946" y="9018240"/>
            <a:ext cx="15750214" cy="1862048"/>
          </a:xfrm>
          <a:prstGeom prst="rect">
            <a:avLst/>
          </a:prstGeom>
          <a:solidFill>
            <a:srgbClr val="0484AF">
              <a:alpha val="88000"/>
            </a:srgbClr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Aft>
                <a:spcPts val="1800"/>
              </a:spcAft>
            </a:pPr>
            <a:r>
              <a:rPr lang="fr-FR" sz="11500" b="1" dirty="0">
                <a:solidFill>
                  <a:schemeClr val="bg1"/>
                </a:solidFill>
                <a:latin typeface="Century Gothic" pitchFamily="34" charset="0"/>
              </a:rPr>
              <a:t>Bonne rentrée !</a:t>
            </a:r>
          </a:p>
        </p:txBody>
      </p:sp>
    </p:spTree>
    <p:extLst>
      <p:ext uri="{BB962C8B-B14F-4D97-AF65-F5344CB8AC3E}">
        <p14:creationId xmlns:p14="http://schemas.microsoft.com/office/powerpoint/2010/main" val="340588083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2704</TotalTime>
  <Words>460</Words>
  <Application>Microsoft Office PowerPoint</Application>
  <PresentationFormat>Personnalisé</PresentationFormat>
  <Paragraphs>89</Paragraphs>
  <Slides>16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Century Gothic</vt:lpstr>
      <vt:lpstr>Thème Office</vt:lpstr>
      <vt:lpstr>Présentation PowerPoint</vt:lpstr>
      <vt:lpstr>Responsables pédagogiques</vt:lpstr>
      <vt:lpstr>Responsables administratifs</vt:lpstr>
      <vt:lpstr>Calendrier universitaire</vt:lpstr>
      <vt:lpstr>Calendrier universitaire</vt:lpstr>
      <vt:lpstr>Programme</vt:lpstr>
      <vt:lpstr>Programme</vt:lpstr>
      <vt:lpstr>Programme</vt:lpstr>
      <vt:lpstr>Recherche d’alternance</vt:lpstr>
      <vt:lpstr>Recherche d’alternance Bureau d’Aide à l’Insertion Professionnelle (BAIP) </vt:lpstr>
      <vt:lpstr>Rythme de l’alternance</vt:lpstr>
      <vt:lpstr>Profil des entreprises</vt:lpstr>
      <vt:lpstr>Présentation PowerPoint</vt:lpstr>
      <vt:lpstr>Présentation PowerPoint</vt:lpstr>
      <vt:lpstr>Urgences de l’Université </vt:lpstr>
      <vt:lpstr>Présentation PowerPoint</vt:lpstr>
    </vt:vector>
  </TitlesOfParts>
  <Company>Universite Jean Moulin Lyon3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Nancy BLONDIN</dc:creator>
  <cp:lastModifiedBy>SUDRE Virginie</cp:lastModifiedBy>
  <cp:revision>126</cp:revision>
  <dcterms:created xsi:type="dcterms:W3CDTF">2010-06-03T15:23:42Z</dcterms:created>
  <dcterms:modified xsi:type="dcterms:W3CDTF">2026-08-26T08:14:42Z</dcterms:modified>
</cp:coreProperties>
</file>