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97" r:id="rId3"/>
    <p:sldId id="259" r:id="rId4"/>
    <p:sldId id="262" r:id="rId5"/>
    <p:sldId id="261" r:id="rId6"/>
    <p:sldId id="265" r:id="rId7"/>
    <p:sldId id="264" r:id="rId8"/>
    <p:sldId id="266" r:id="rId9"/>
    <p:sldId id="268" r:id="rId10"/>
    <p:sldId id="270" r:id="rId11"/>
    <p:sldId id="298" r:id="rId12"/>
    <p:sldId id="299" r:id="rId13"/>
    <p:sldId id="272" r:id="rId14"/>
    <p:sldId id="274" r:id="rId15"/>
    <p:sldId id="275" r:id="rId16"/>
    <p:sldId id="277" r:id="rId17"/>
    <p:sldId id="256" r:id="rId18"/>
    <p:sldId id="257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5" r:id="rId31"/>
    <p:sldId id="290" r:id="rId32"/>
    <p:sldId id="293" r:id="rId33"/>
    <p:sldId id="291" r:id="rId34"/>
    <p:sldId id="300" r:id="rId35"/>
    <p:sldId id="301" r:id="rId3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022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9E747E-43B4-43EF-9BDA-B7109AF7B9A4}" type="datetimeFigureOut">
              <a:rPr lang="fr-FR" smtClean="0"/>
              <a:pPr/>
              <a:t>13/04/2018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D2A66-91A9-47A7-9284-9A185841805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>
                <a:latin typeface="Times New Roman" pitchFamily="18" charset="0"/>
                <a:cs typeface="Times New Roman" pitchFamily="18" charset="0"/>
              </a:rPr>
              <a:t>Le suffixe occitan -</a:t>
            </a:r>
            <a:r>
              <a:rPr lang="fr-FR" b="1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en diachronie</a:t>
            </a:r>
            <a:br>
              <a:rPr lang="fr-FR" b="1" dirty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pPr algn="ctr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Vincent Surrel </a:t>
            </a:r>
          </a:p>
          <a:p>
            <a:pPr algn="ctr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doctorant UMR 7023-Paris 8/École nationale des chartes</a:t>
            </a:r>
          </a:p>
          <a:p>
            <a:pPr algn="ctr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Lyon, 4 avril 2018</a:t>
            </a:r>
          </a:p>
        </p:txBody>
      </p:sp>
      <p:sp>
        <p:nvSpPr>
          <p:cNvPr id="6" name="Rectangle 5"/>
          <p:cNvSpPr/>
          <p:nvPr/>
        </p:nvSpPr>
        <p:spPr>
          <a:xfrm>
            <a:off x="1115616" y="2132856"/>
            <a:ext cx="6840760" cy="10081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1. Le suffixe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occ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000" b="1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 : un problème de </a:t>
            </a:r>
            <a:r>
              <a:rPr lang="fr-FR" sz="2000" b="1" dirty="0" err="1">
                <a:latin typeface="Times New Roman" pitchFamily="18" charset="0"/>
                <a:cs typeface="Times New Roman" pitchFamily="18" charset="0"/>
              </a:rPr>
              <a:t>ling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. historique ?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1.2. Implication linguistique : un effet de seuil </a:t>
            </a:r>
          </a:p>
          <a:p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La survivance de cette forme dans la langue moderne impose de penser qu’il se produit un changement linguistique :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Le suffixe -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est, dans sa forme médiévale, une forme flexionnelle (casuelle), qui est le morphe nominatif correspondant à la forme -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ador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En revanche, dans la langue moderne, c’est un suffixe dérivationnel (construction du lexique), par ailleurs extrêmement productif.</a:t>
            </a: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→ pas le même morphème, si on compare les deux synchronies ?</a:t>
            </a: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→ effet de seuil qui devrait pouvoir être observé et expliqué.</a:t>
            </a:r>
          </a:p>
          <a:p>
            <a:pPr>
              <a:buNone/>
            </a:pP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Pas d’unité fondamentale 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La lexicographie est témoin de cet effet de seuil :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Langue médiévale: lemmatisation sous la forme 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ador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dans Levy, DOM (sauf dans Raynouard)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Langue moderne : lemmatisation sous la forme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(p.ex. dans Alibert)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En diachronie, a-t-on affaire à une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grammaticalisation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du suffixe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liée à la syntaxe (cycle morphologie-syntaxe crucial dans la réflexion diachronique). On doit alors répondre aux questions : quand ? comment ? pourquoi ? Suggère une rupture.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Ou y a-t-il plutôt continuité, dont il faut trouver le fondement 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2. Approche macroscopique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2.1. forme graphique/phonologique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Exploration du corpus :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Forme graphique 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textes lyriques : toujours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textes non lyriques : allomorphes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/ -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ayre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13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; 14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-17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ayre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rarement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;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au 18</a:t>
            </a:r>
            <a:r>
              <a:rPr lang="fr-FR" sz="2400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s.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Forme phonologique</a:t>
            </a:r>
          </a:p>
          <a:p>
            <a:pPr algn="ctr">
              <a:buNone/>
            </a:pPr>
            <a:endParaRPr lang="fr-FR" sz="24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Nauton ALMC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dalhaire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‘faucheur’ 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daj'ajre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 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daj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ajrə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Félice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beisaire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‘bêcheur’ 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bejs'ajre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→</a:t>
            </a:r>
            <a:r>
              <a:rPr lang="fr-FR" sz="2800" dirty="0">
                <a:latin typeface="Times New Roman"/>
                <a:cs typeface="Times New Roman"/>
              </a:rPr>
              <a:t> Contrairement à ce que laisse penser la tradition grammaticale, le suffixe -</a:t>
            </a:r>
            <a:r>
              <a:rPr lang="fr-FR" sz="2800" i="1" dirty="0">
                <a:latin typeface="Times New Roman"/>
                <a:cs typeface="Times New Roman"/>
              </a:rPr>
              <a:t>aire</a:t>
            </a:r>
            <a:r>
              <a:rPr lang="fr-FR" sz="2800" dirty="0">
                <a:latin typeface="Times New Roman"/>
                <a:cs typeface="Times New Roman"/>
              </a:rPr>
              <a:t> est </a:t>
            </a:r>
            <a:r>
              <a:rPr lang="fr-FR" sz="2800" b="1" dirty="0">
                <a:latin typeface="Times New Roman"/>
                <a:cs typeface="Times New Roman"/>
              </a:rPr>
              <a:t>dissyllabique</a:t>
            </a:r>
            <a:r>
              <a:rPr lang="fr-FR" sz="2800" dirty="0">
                <a:latin typeface="Times New Roman"/>
                <a:cs typeface="Times New Roman"/>
              </a:rPr>
              <a:t>, avec une voyelle finale atone, le plus souvent la voyelle palatale mi fermée.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Modèle évolutif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 l’instar de lat.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medicus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‘médecin’ /m'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ɛdiku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&gt; oc. </a:t>
            </a:r>
            <a:r>
              <a:rPr lang="fr-FR" sz="2800" i="1" dirty="0" err="1">
                <a:latin typeface="Times New Roman" pitchFamily="18" charset="0"/>
                <a:cs typeface="Times New Roman" pitchFamily="18" charset="0"/>
              </a:rPr>
              <a:t>metge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/m'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ɛdʒ</a:t>
            </a:r>
            <a:r>
              <a:rPr lang="fr-FR" sz="2800" b="1" dirty="0" err="1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(normalement absence de voyelles finales atones sauf si issues de -</a:t>
            </a:r>
            <a:r>
              <a:rPr lang="fr-FR" sz="2800" cap="small" dirty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cycle sonorisation -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spirantisation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- vocalisation de la consonne intervocalique</a:t>
            </a:r>
          </a:p>
          <a:p>
            <a:pPr algn="ctr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ator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&gt; 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ador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aðor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aðr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 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ctr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apparition d’une voyelle d’appui, d’où application de la règle phonologique </a:t>
            </a:r>
            <a:r>
              <a:rPr lang="fr-FR" sz="2800" cap="small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Ø → e / CC_# </a:t>
            </a:r>
          </a:p>
          <a:p>
            <a:pPr algn="ctr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/'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ajre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/ est un suffixe dissyllabique de structure /'VCV/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Structure syllabique isométrique /em.pe.r'aj.re/ - /em.pe.ra.d'or/ tandis que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Crescini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voit dans ces allomorphes un couple imparisyllabique.</a:t>
            </a: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/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2. Approche macroscopique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2.2. Un suffixe glouton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Si on retrace la généalogie du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on constate que, à l’époque moderne, il a éliminé ses cognats et les autres séries agentives. 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4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Généalogie</a:t>
            </a:r>
          </a:p>
          <a:p>
            <a:pPr algn="ctr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i.-e. *-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er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or)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ter   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-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tor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sor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Ā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tor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fr-FR" sz="2400" cap="small" dirty="0" err="1">
                <a:latin typeface="Times New Roman" pitchFamily="18" charset="0"/>
                <a:cs typeface="Times New Roman" pitchFamily="18" charset="0"/>
              </a:rPr>
              <a:t>Ĭ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tor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    -</a:t>
            </a:r>
            <a:r>
              <a:rPr lang="fr-FR" sz="2400" cap="small" dirty="0" err="1">
                <a:latin typeface="Times New Roman" pitchFamily="18" charset="0"/>
                <a:cs typeface="Times New Roman" pitchFamily="18" charset="0"/>
              </a:rPr>
              <a:t>Ī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tor</a:t>
            </a:r>
            <a:endParaRPr lang="fr-FR" cap="small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cap="small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    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eire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    -ire</a:t>
            </a:r>
          </a:p>
          <a:p>
            <a:pPr algn="ctr">
              <a:buNone/>
            </a:pPr>
            <a:endParaRPr lang="fr-FR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dirty="0" err="1">
                <a:latin typeface="Times New Roman" pitchFamily="18" charset="0"/>
                <a:cs typeface="Times New Roman" pitchFamily="18" charset="0"/>
              </a:rPr>
              <a:t>occ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moderne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-aire     </a:t>
            </a:r>
          </a:p>
          <a:p>
            <a:pPr algn="ctr">
              <a:buNone/>
            </a:pPr>
            <a:endParaRPr lang="fr-FR" dirty="0"/>
          </a:p>
          <a:p>
            <a:pPr>
              <a:buNone/>
            </a:pPr>
            <a:endParaRPr lang="fr-FR" dirty="0"/>
          </a:p>
          <a:p>
            <a:endParaRPr lang="fr-FR" dirty="0"/>
          </a:p>
        </p:txBody>
      </p:sp>
      <p:cxnSp>
        <p:nvCxnSpPr>
          <p:cNvPr id="7" name="Connecteur droit avec flèche 6"/>
          <p:cNvCxnSpPr/>
          <p:nvPr/>
        </p:nvCxnSpPr>
        <p:spPr>
          <a:xfrm flipH="1">
            <a:off x="3563888" y="1340768"/>
            <a:ext cx="936104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/>
          <p:nvPr/>
        </p:nvCxnSpPr>
        <p:spPr>
          <a:xfrm>
            <a:off x="4499992" y="1340768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>
            <a:off x="4499992" y="1340768"/>
            <a:ext cx="1008112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/>
          <p:cNvCxnSpPr/>
          <p:nvPr/>
        </p:nvCxnSpPr>
        <p:spPr>
          <a:xfrm flipH="1">
            <a:off x="3707904" y="2492896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avec flèche 20"/>
          <p:cNvCxnSpPr/>
          <p:nvPr/>
        </p:nvCxnSpPr>
        <p:spPr>
          <a:xfrm>
            <a:off x="4572000" y="249289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>
            <a:off x="4572000" y="2492896"/>
            <a:ext cx="1008112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/>
          <p:cNvCxnSpPr/>
          <p:nvPr/>
        </p:nvCxnSpPr>
        <p:spPr>
          <a:xfrm>
            <a:off x="3491880" y="3573016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>
            <a:off x="4572000" y="350100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/>
          <p:nvPr/>
        </p:nvCxnSpPr>
        <p:spPr>
          <a:xfrm>
            <a:off x="5652120" y="3573016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/>
          <p:cNvCxnSpPr/>
          <p:nvPr/>
        </p:nvCxnSpPr>
        <p:spPr>
          <a:xfrm>
            <a:off x="3563888" y="4581128"/>
            <a:ext cx="864096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avec flèche 32"/>
          <p:cNvCxnSpPr/>
          <p:nvPr/>
        </p:nvCxnSpPr>
        <p:spPr>
          <a:xfrm>
            <a:off x="4572000" y="458112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avec flèche 38"/>
          <p:cNvCxnSpPr/>
          <p:nvPr/>
        </p:nvCxnSpPr>
        <p:spPr>
          <a:xfrm flipH="1">
            <a:off x="5076056" y="436510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Le suffixe parmi les autres séries agentives/instrumentales </a:t>
            </a: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Homophonie des formes 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Prédominance pour le type à diphtongue, de timbre /a/ (normalement le seul type verbal productif).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0" y="2060848"/>
          <a:ext cx="9144000" cy="30963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5895909" imgH="1355345" progId="Word.Document.12">
                  <p:embed/>
                </p:oleObj>
              </mc:Choice>
              <mc:Fallback>
                <p:oleObj name="Document" r:id="rId3" imgW="5895909" imgH="1355345" progId="Word.Document.12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060848"/>
                        <a:ext cx="9144000" cy="30963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2. Approche macroscopique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2.3. Traits sémantiques et types syntaxiques représentés dans le corpus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Les 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raits sémantiques du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dans la langue moderne d’après la tradition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grammaricographique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ctr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[+ habitude], d’où [+ métier]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ex.: gascon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casaire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‘chasseur de profession’/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casador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‘chasseur d’occasion’</a:t>
            </a:r>
          </a:p>
          <a:p>
            <a:pPr>
              <a:buNone/>
            </a:pP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amaire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‘qui aime’ /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amador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‘amoureux’</a:t>
            </a:r>
          </a:p>
          <a:p>
            <a:pPr>
              <a:buNone/>
            </a:pP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encantaire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‘crieur public’ /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encantador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‘enchanteur’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Opposition fonctionnelle entre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ador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r>
              <a:rPr lang="fr-FR" dirty="0">
                <a:latin typeface="Times New Roman"/>
                <a:cs typeface="Times New Roman"/>
              </a:rPr>
              <a:t>→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Pas visible dans notre corpus.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Alors, quels traits sémantiques représentés, quelles configurations  ?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Pourquoi étudier le suffixe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?</a:t>
            </a:r>
            <a:br>
              <a:rPr lang="fr-FR" dirty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Un suffixe apparemment connu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Mais absence de réflexion de type diachronique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Traits sémantiques dominants dans les textes non lyriques de notre corpus (12</a:t>
            </a:r>
            <a:r>
              <a:rPr lang="fr-FR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-18</a:t>
            </a:r>
            <a:r>
              <a:rPr lang="fr-FR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 s.)</a:t>
            </a:r>
          </a:p>
          <a:p>
            <a:pPr algn="ctr">
              <a:buNone/>
            </a:pPr>
            <a:endParaRPr lang="fr-FR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[+ humain] [+ masculin] : 95% (100% jusqu’au 17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[+ métier] 65%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[+ parole péjorative] 17% (uniquement 16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-18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Une précision importante : à l’opposition sémantique fonctionnelle [+ habitude] /[- habitude], nous substituons la distinction entre [+ métier] (le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substatif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désigne celui dont l’activité définit le statut social) et [- métier] (le substantif désigne celui dont l’activité est + ou - déterminée, mais dont il est le responsable ou dont il a obtenu la charge, et qui ne renvoie pas à un statut social).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Traits sémantiques dominants dans les textes littéraires médiévaux (fin 12</a:t>
            </a:r>
            <a:r>
              <a:rPr lang="fr-FR" sz="2800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-13</a:t>
            </a:r>
            <a:r>
              <a:rPr lang="fr-FR" sz="2800" b="1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buNone/>
            </a:pPr>
            <a:endParaRPr lang="fr-FR" sz="30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[+ humain] 77% (mais les 33% restants désignent une divinité considérée métaphoriquement comme l’auteur d’actes positifs).</a:t>
            </a:r>
          </a:p>
          <a:p>
            <a:pPr>
              <a:buNone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[+ religion] 44%</a:t>
            </a:r>
          </a:p>
          <a:p>
            <a:pPr>
              <a:buNone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[acte/parole négatifs] 44%</a:t>
            </a:r>
          </a:p>
          <a:p>
            <a:pPr>
              <a:buNone/>
            </a:pPr>
            <a:r>
              <a:rPr lang="fr-FR" sz="3000" dirty="0">
                <a:latin typeface="Times New Roman" pitchFamily="18" charset="0"/>
                <a:cs typeface="Times New Roman" pitchFamily="18" charset="0"/>
              </a:rPr>
              <a:t>[+ métier] 11% 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Traits sémantiques dominants dans les dialectes modernes 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[+ humain] 85%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[+ instrument] (agricole) 10%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[+ animal] 3%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[+ aliment] 1%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/>
                <a:cs typeface="Times New Roman"/>
              </a:rPr>
              <a:t>→ diversification des traits sémantiques fondamentaux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Mais le trait sémantique fondamental dans les dialectes modernes, qui recouvre les traits [+ humain] [- humain] est un </a:t>
            </a:r>
            <a:r>
              <a:rPr lang="fr-FR" sz="2000" b="1" dirty="0">
                <a:latin typeface="Times New Roman" pitchFamily="18" charset="0"/>
                <a:cs typeface="Times New Roman" pitchFamily="18" charset="0"/>
              </a:rPr>
              <a:t>marquage péjoratif : 45% des cas</a:t>
            </a:r>
          </a:p>
          <a:p>
            <a:pPr>
              <a:buNone/>
            </a:pPr>
            <a:r>
              <a:rPr lang="fr-FR" sz="2000" dirty="0">
                <a:latin typeface="Times New Roman"/>
                <a:cs typeface="Times New Roman"/>
              </a:rPr>
              <a:t>→ 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Ce sème négatif sert à désigner les auteurs d’actes perçus comme négatifs au regard d’une norme sociale. </a:t>
            </a: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Ex. : ‘bagarreur’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tustaire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batalhaire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‘voleur’ 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catapiaire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chapardaire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crochetaire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‘buveur invétéré’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chaupinaire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coflaire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, ‘personne dépensière, gaspilleuse’ 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deifrojaire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 ; ‘personne curieuse, indiscrète’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foinaire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fomorjaire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Dans cet ensemble, le sémème négatif est marqué par la récurrence du sème [+parole] dans 50% des cas : l’auteur de l’acte désagréable/répréhensible commet en majorité un acte de parole désagréable/répréhensible :</a:t>
            </a: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‘personne moqueuse’ :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badinaire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chinaire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escharnaire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morgaire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‘personne qui parle à tort et à travers’ :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bafolhaire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barastaire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baricolaire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bavaire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eigaunaire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‘personne qui parle trop, hâbleuse’ :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bargalhaire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barjacaire</a:t>
            </a:r>
            <a:r>
              <a:rPr lang="fr-FR" sz="20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blagaire</a:t>
            </a:r>
            <a:endParaRPr lang="fr-F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‘animal bruyant’ :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bialaire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japaire</a:t>
            </a: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000" i="1" dirty="0" err="1">
                <a:latin typeface="Times New Roman" pitchFamily="18" charset="0"/>
                <a:cs typeface="Times New Roman" pitchFamily="18" charset="0"/>
              </a:rPr>
              <a:t>miaulaire</a:t>
            </a:r>
            <a:endParaRPr lang="fr-FR" sz="20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000" dirty="0">
                <a:latin typeface="Times New Roman" pitchFamily="18" charset="0"/>
                <a:cs typeface="Times New Roman" pitchFamily="18" charset="0"/>
              </a:rPr>
              <a:t>→ Ces substantifs saisissent un caractère, une individualité, à travers un type d’acte.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Inventaire des emplois syntaxiques dans les textes non lyriques et lyriques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(pas d’information pour les dialectes modernes : dans la lexicographie traditionnelle, absence d’information contextuelle)</a:t>
            </a:r>
          </a:p>
          <a:p>
            <a:pPr algn="ctr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Types dominants</a:t>
            </a:r>
          </a:p>
          <a:p>
            <a:pPr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		attribut du sujet : 31%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apposition d’un sujet : 25 %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sujet : 24% (inversé  : 64%)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substantif épithète du sujet :  5%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COD : 5%</a:t>
            </a:r>
          </a:p>
          <a:p>
            <a:pPr lvl="2" algn="just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lvl="2" algn="ctr">
              <a:buNone/>
            </a:pPr>
            <a:r>
              <a:rPr lang="fr-FR" sz="2900" b="1" dirty="0">
                <a:latin typeface="Times New Roman" pitchFamily="18" charset="0"/>
                <a:cs typeface="Times New Roman" pitchFamily="18" charset="0"/>
              </a:rPr>
              <a:t>Types secondaires (moins de 2 %)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complément d’agent d’un verbe passif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vocatif 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complément circonstanciel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substantif épithète d’un subst. COI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COI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apposition d’un COD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complément de comparatif </a:t>
            </a:r>
          </a:p>
          <a:p>
            <a:pPr lvl="2"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interjection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692696"/>
            <a:ext cx="8589640" cy="55054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Inventaire des rôles thématiques dans les textes non lyriques et lyriques </a:t>
            </a:r>
          </a:p>
          <a:p>
            <a:pPr lvl="3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agent : 84%</a:t>
            </a:r>
          </a:p>
          <a:p>
            <a:pPr lvl="3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patient : 7%</a:t>
            </a:r>
          </a:p>
          <a:p>
            <a:pPr lvl="3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source, 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expérienceur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: 4%</a:t>
            </a:r>
          </a:p>
          <a:p>
            <a:pPr lvl="3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bénéficiaire : 2%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Conclusion : existence de noyaux sémantique et syntaxique du suffixe sur la longue durée et qui sont </a:t>
            </a:r>
            <a:r>
              <a:rPr lang="fr-FR" sz="2400" b="1" u="sng" dirty="0">
                <a:latin typeface="Times New Roman" pitchFamily="18" charset="0"/>
                <a:cs typeface="Times New Roman" pitchFamily="18" charset="0"/>
              </a:rPr>
              <a:t>logiquement corrélés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	(Smith : « the more agentive case continues to encode the more agentive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function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»)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Certaine unité tout en observant une diversification des domaines.</a:t>
            </a:r>
          </a:p>
          <a:p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3. Ruptures et continuités du suffixe en diachronie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3.1. Morphème flexionnel ou dérivationnel : le problème de la déclinaison ?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Une doxa bien installée : l’occitan connaît un système casuel au Moyen Âge et c’est au nom de cette doxa qu’il est établi que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est un morphème flexionnel et non dérivationnel. 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La question de la flexion casuelle est primordiale car c’est elle qui impose de nous interroger sur le passage du système flexionnel au système dérivationnel.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Pourtant toutes les grammaires relèvent de nombreuses irrégularités dans ce système, ce qui constitue un frein épistémologique.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Ex. de discours grammatical paradoxal :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Jensen 1994 : « La disparition du système bicasuel s’est faite graduellement. Les premières infractions à la déclinaison remontent aux vieilles chartes et aux anciens textes en prose, se font plus nombreuses dans les biographies des XII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et XIV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siècles, alors que la poésie classique semble mieux respecter les règles flexionnelles. La déclinaison à deux cas se maintient plus longtemps qu’en territoire d’oïl et est encore relativement bien observée au courant du XIV</a:t>
            </a:r>
            <a:r>
              <a:rPr lang="fr-FR" baseline="30000" dirty="0">
                <a:latin typeface="Times New Roman" pitchFamily="18" charset="0"/>
                <a:cs typeface="Times New Roman" pitchFamily="18" charset="0"/>
              </a:rPr>
              <a:t>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siècle. »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autre ex. de description du « système » casuel</a:t>
            </a:r>
            <a:br>
              <a:rPr lang="fr-FR" sz="2400" dirty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(Mok 1977)</a:t>
            </a:r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988840"/>
            <a:ext cx="9334371" cy="25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ZoneTexte 3"/>
          <p:cNvSpPr txBox="1"/>
          <p:nvPr/>
        </p:nvSpPr>
        <p:spPr>
          <a:xfrm>
            <a:off x="611561" y="4653136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→ Pas de principe d’économie dans ce modèle ; quatre schémas, mais en réalité seulement deux formes (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emperaire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emperador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) et deux morphèmes homophones :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( &lt;-s&gt; peut représenter la marque du pluriel </a:t>
            </a:r>
            <a:r>
              <a:rPr lang="fr-FR" b="1" dirty="0"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la marque du nominatif).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changement de paradigme nécessaire ?</a:t>
            </a:r>
          </a:p>
          <a:p>
            <a:pPr>
              <a:buNone/>
            </a:pPr>
            <a:endParaRPr lang="fr-FR" sz="2400" cap="small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cap="small" dirty="0">
                <a:latin typeface="Times New Roman" pitchFamily="18" charset="0"/>
                <a:cs typeface="Times New Roman" pitchFamily="18" charset="0"/>
              </a:rPr>
              <a:t>Chambon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Jean-Pierre, 2003. « La déclinaison en ancien occitan, ou : comment s’en débarrasser ? Une réanalyse descriptive non orthodoxe de la flexion substantivale », 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RLiR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67, 343-363.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A partir du manuel de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Skårup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approche descriptive qui aboutit, suivant le principe d’économie, à une formalisation simplifiée : formes marquées ou non marquées du substantif, c’est-à-dire une flexion optionnelle au nominatif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sing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Pour notre réflexion sur le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rupture épistémologique souhaitable : renoncer à considérer le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comme purement flexionnel (casuel) au Moyen Âge, ni purement dérivationnel/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constructionnel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dans les dialectes modernes. 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Prémisses : le suffixe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sert à former des substantifs agentifs sur une base verbale.</a:t>
            </a:r>
          </a:p>
          <a:p>
            <a:pPr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Exemples tirés du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Dictionnaire occitan-français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de Louis Alibert :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alumetaire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bodegaire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cadieraire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lunetaire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pelhaire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patanaire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teriacaire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violonaire</a:t>
            </a:r>
            <a:endParaRPr lang="fr-FR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→ essentiellement des noms de métiers ?</a:t>
            </a:r>
          </a:p>
          <a:p>
            <a:pPr>
              <a:lnSpc>
                <a:spcPct val="150000"/>
              </a:lnSpc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→ pas toujours une base verbale.</a:t>
            </a:r>
          </a:p>
          <a:p>
            <a:pPr>
              <a:lnSpc>
                <a:spcPct val="150000"/>
              </a:lnSpc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3. Ruptures et continuités du suffixe en diachronie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3.2. Le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dans les traditions textuelles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Dans notre corpus, les substantifs suffixés en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sont liés à des phénomènes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pragmatico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-discursifs prédictibles.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Par ex. :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Textes documentaires : noms de métiers très représentés dans les textes fiscaux, comme outils de dénomination.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Textes lyriques : procédé satirique/dénonciation qui trouve son parallèle dans les dialectes modernes.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3. Ruptures et continuités du suffixe en diachronie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3.3. Formalisation des lexèmes 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N-aire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Comment formaliser ces entités suffixées avec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 ?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Du point de vue de la morphologie, le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ne pose pas de problème. Dans le cadre de la Morphologie Morphématique Combinatoire, le suffixe ne viole aucune règle de construction, qu’elle soit de type flexionnel ou dérivationnel.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Pourtant, changement de paradigme souhaitable pour expliquer le fonctionnement du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en diachronie.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Quelle issue ?</a:t>
            </a:r>
            <a:endParaRPr lang="fr-FR" sz="2800" i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→ Sortir du schéma traditionnel de type morphématique et considérer ces formes suffixées comme des lexèmes de type N-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</a:p>
          <a:p>
            <a:pPr>
              <a:lnSpc>
                <a:spcPct val="120000"/>
              </a:lnSpc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Rappel : le lexème est, pour la morphologie contemporaine, une forme abstraite complexe sous-spécifiée en flexion. Cette unité complexe est construite par des fonctions qui s’appliquent sur le lexème pour former d’autres lexèmes.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Représentation multidimensionnelle du lexème.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Ainsi, les N-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ne sont pas que des éléments du lexique, mais suppose l’intégration d’une fonctionnalité morphosyntaxique et discursive.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Dépassement de l’opposition lexique/grammaire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→ Haut niveau de prédictibilité des formes N-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: reconnaissance de la force sémiotique de -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qui est reconnue dans la langue comme un élément pleinement atomique.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→ Dans cette perspective, -</a:t>
            </a:r>
            <a:r>
              <a:rPr lang="fr-FR" sz="23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n’est plus un morphème, mais un </a:t>
            </a:r>
            <a:r>
              <a:rPr lang="fr-FR" sz="2300" b="1" i="1" dirty="0">
                <a:latin typeface="Times New Roman" pitchFamily="18" charset="0"/>
                <a:cs typeface="Times New Roman" pitchFamily="18" charset="0"/>
              </a:rPr>
              <a:t>formant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morphologique qui agit comme un </a:t>
            </a:r>
            <a:r>
              <a:rPr lang="fr-FR" sz="2300" b="1" dirty="0">
                <a:latin typeface="Times New Roman" pitchFamily="18" charset="0"/>
                <a:cs typeface="Times New Roman" pitchFamily="18" charset="0"/>
              </a:rPr>
              <a:t>élément métrique 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pouvant être recyclé à l’infini (d’où l’importance de la forme phonologique </a:t>
            </a:r>
            <a:r>
              <a:rPr lang="fr-FR" sz="2300" dirty="0" err="1">
                <a:latin typeface="Times New Roman" pitchFamily="18" charset="0"/>
                <a:cs typeface="Times New Roman" pitchFamily="18" charset="0"/>
              </a:rPr>
              <a:t>paroxytonique</a:t>
            </a:r>
            <a:r>
              <a:rPr lang="fr-FR" sz="2300" dirty="0">
                <a:latin typeface="Times New Roman" pitchFamily="18" charset="0"/>
                <a:cs typeface="Times New Roman" pitchFamily="18" charset="0"/>
              </a:rPr>
              <a:t> de timbre /a/).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Quelle configuration des lexèmes N-</a:t>
            </a:r>
            <a:r>
              <a:rPr lang="fr-FR" sz="2800" b="1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 ?</a:t>
            </a:r>
          </a:p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Un noyau multidimensionnel stable à toutes époques : 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Sémantique : [+ animé]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Syntaxique : [+ sujet] (ou sphère du sujet)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Thématique : [+ agent]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Discursif : procédé topicalisant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 partir de cette formalisation lexématique, il est aisé d’expliquer les transformations sémantiques et morphosyntaxiques : adjectivisation, existence de lexèmes à base subst., apparition de nouveaux sémèmes (sèmes négatifs, etc.).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404664"/>
            <a:ext cx="8352928" cy="5544616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Conclusion</a:t>
            </a:r>
          </a:p>
          <a:p>
            <a:pPr algn="ctr"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L’histoire du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s’inscrit entre unité et diversité.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nous paraît intéressant car il est un point aveugle de la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grammaticographie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romane : l’absence apparente de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phonétique, phonologique, morphologique, etc. évacue le questionnement sur le fonctionnement du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La perspective diachronique permet de ne pas court-circuiter le fonctionnement fondamental du suffixe : elle explique les transformations mais également les phénomènes de continuité.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Une dernière question : dans quelle mesure peut-on, ou ne peut-on pas, parler d’une forme d’</a:t>
            </a:r>
            <a:r>
              <a:rPr lang="fr-FR" b="1" dirty="0" err="1">
                <a:latin typeface="Times New Roman" pitchFamily="18" charset="0"/>
                <a:cs typeface="Times New Roman" pitchFamily="18" charset="0"/>
              </a:rPr>
              <a:t>ergativité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puisque les lexèmes de type N-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permettent d’encoder la fonction agentive ?</a:t>
            </a:r>
          </a:p>
          <a:p>
            <a:pPr>
              <a:buNone/>
            </a:pP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58018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40000" lnSpcReduction="20000"/>
          </a:bodyPr>
          <a:lstStyle/>
          <a:p>
            <a:pPr algn="ctr">
              <a:buNone/>
            </a:pPr>
            <a:r>
              <a:rPr lang="fr-FR" b="1" dirty="0">
                <a:latin typeface="Times New Roman" pitchFamily="18" charset="0"/>
                <a:cs typeface="Times New Roman" pitchFamily="18" charset="0"/>
              </a:rPr>
              <a:t>Bibliographie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Adams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Edward L., 1913.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Word-formation in provençal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New York/London, The Macmillan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Company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Alibert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Louis, 1966-1977.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Dictionnaire occitan-français selon les parlers languedociens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Institut d'études occitanes.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Chambon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Jean-Pierre, 2003. « La déclinaison en ancien occitan, ou : comment s’en débarrasser ? Une réanalyse descriptive non orthodoxe de la flexion substantivale »,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RLiR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67, 343-363.</a:t>
            </a:r>
          </a:p>
          <a:p>
            <a:pPr>
              <a:buNone/>
            </a:pPr>
            <a:r>
              <a:rPr lang="it-IT" cap="small" dirty="0">
                <a:latin typeface="Times New Roman" pitchFamily="18" charset="0"/>
                <a:cs typeface="Times New Roman" pitchFamily="18" charset="0"/>
              </a:rPr>
              <a:t>Crescini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, Vincenzo, 1926</a:t>
            </a:r>
            <a:r>
              <a:rPr lang="it-IT" baseline="30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it-IT" i="1" dirty="0">
                <a:latin typeface="Times New Roman" pitchFamily="18" charset="0"/>
                <a:cs typeface="Times New Roman" pitchFamily="18" charset="0"/>
              </a:rPr>
              <a:t>Manuale per l'avviamento agli studi provenzali</a:t>
            </a:r>
            <a:r>
              <a:rPr lang="it-IT" dirty="0">
                <a:latin typeface="Times New Roman" pitchFamily="18" charset="0"/>
                <a:cs typeface="Times New Roman" pitchFamily="18" charset="0"/>
              </a:rPr>
              <a:t>, Milano, Ulrico Hœpli.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Félice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Théodore de, 1983.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Le patois de la zone d’implantation protestante du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Nord-Est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de la Haute-Loire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Paris, Champion-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Slatkine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Félice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Théodore de, 1989.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Nouvelles recherches sur le patois de la zone d’implantation protestante du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Nord-Est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de la Haute-Loire accompagnées de textes de ce dialecte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Paris, Champion-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Slatkine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Fradin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Bernard, 2003.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Nouvelles approches en morphologie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Paris, PUF.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Jensen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Frede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1994.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Syntaxe de l’ancien occitan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Tübingen, Max Niemeyer.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Huyghe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Richard/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Tribout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Delphine, 2015. « Noms d’agents et noms d’instruments : le cas des déverbaux en 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eur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 »,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Langue française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185, 99-112.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Lausberg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Heinrich, 1965-1966.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Lingüística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románica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2 vol., Madrid,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Gredos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Levy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Emil, 1894-1924.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Provenzalisches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Supplement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Wörterbuch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Berichtigungen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und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Ergänzungen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zu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Raynouards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Lexique roman, 8 vol., Leipzig,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Reisland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Maiden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Martin/S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mith,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John Charles/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edgeway</a:t>
            </a: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Adam, 2011.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The Cambridge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History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of the Romance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Languages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. Volume I. Structures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Cambridge, Cambridge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University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Press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Martin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Jean-Baptiste, 1997.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Le parler occitan d’Yssingeaux (Haute-Loire)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Yssingeaux, Histoire et Patrimoine.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Mok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Quirinus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Ignatius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Maria, 1977.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Manuel pratique de morphologie d’ancien occitan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Muiderberg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Dick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Coutinho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Nauton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Pierre, 1957-1963.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Atlas linguistique et ethnographique du Massif Central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4 vol., Paris, CNRS (ALMC).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Pellegrini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Giovan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Battista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1965.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Appunti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grammatica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storica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del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provenzale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Pisa,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Libreria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Goliardica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>
                <a:latin typeface="Times New Roman" pitchFamily="18" charset="0"/>
                <a:cs typeface="Times New Roman" pitchFamily="18" charset="0"/>
              </a:rPr>
              <a:t>Raynouard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François-Just-Marie, 1838-1844.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Lexique roman ou dictionnaire de la langue des troubadours comparée avec les autres langues de l’Europe latine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6 vol., Paris.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Ronjat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Jules, 1930-1941.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Grammaire </a:t>
            </a:r>
            <a:r>
              <a:rPr lang="fr-FR" i="1" dirty="0" err="1">
                <a:latin typeface="Times New Roman" pitchFamily="18" charset="0"/>
                <a:cs typeface="Times New Roman" pitchFamily="18" charset="0"/>
              </a:rPr>
              <a:t>istorique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[sic]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 des parlers provençaux modernes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4 vol., Montpellier, Société des langues romanes.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Skårup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Povl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1997.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Morphologie élémentaire de l’ancien occitan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Copenhague,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Museum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Tusculanums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Verlag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fr-FR" cap="small" dirty="0" err="1">
                <a:latin typeface="Times New Roman" pitchFamily="18" charset="0"/>
                <a:cs typeface="Times New Roman" pitchFamily="18" charset="0"/>
              </a:rPr>
              <a:t>Stempel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, Wolf-Dieter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et al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., 1996–. 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Dictionnaire de l’occitan médiéval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(DOM).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Pour étudier ce suffixe, un corpus composé de trois éléments:</a:t>
            </a: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1. Textes occitans du Velay antérieurs à 1800 (objet de notre thèse)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2. Textes lyriques médiévaux (troubadours originaires du Velay : Guilhem de Saint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Leidier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Pons de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Capduelh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Peire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Cardenal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3. Enquêtes dialectologiques modernes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		- P. Nauton (ALMC)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		- T. de Félice (parlers protestants de la Haute-Loire)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		- J.-B. Martin (parler d’Yssingeaux)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fr-FR" dirty="0"/>
              <a:t>Le Velay : localisation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008112"/>
            <a:ext cx="5849888" cy="584988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5" name="Forme libre 4"/>
          <p:cNvSpPr/>
          <p:nvPr/>
        </p:nvSpPr>
        <p:spPr>
          <a:xfrm>
            <a:off x="5092685" y="3988594"/>
            <a:ext cx="131778" cy="340519"/>
          </a:xfrm>
          <a:custGeom>
            <a:avLst/>
            <a:gdLst>
              <a:gd name="connsiteX0" fmla="*/ 131778 w 131778"/>
              <a:gd name="connsiteY0" fmla="*/ 0 h 340519"/>
              <a:gd name="connsiteX1" fmla="*/ 124634 w 131778"/>
              <a:gd name="connsiteY1" fmla="*/ 2381 h 340519"/>
              <a:gd name="connsiteX2" fmla="*/ 110346 w 131778"/>
              <a:gd name="connsiteY2" fmla="*/ 11906 h 340519"/>
              <a:gd name="connsiteX3" fmla="*/ 98440 w 131778"/>
              <a:gd name="connsiteY3" fmla="*/ 21431 h 340519"/>
              <a:gd name="connsiteX4" fmla="*/ 84153 w 131778"/>
              <a:gd name="connsiteY4" fmla="*/ 30956 h 340519"/>
              <a:gd name="connsiteX5" fmla="*/ 81771 w 131778"/>
              <a:gd name="connsiteY5" fmla="*/ 38100 h 340519"/>
              <a:gd name="connsiteX6" fmla="*/ 79390 w 131778"/>
              <a:gd name="connsiteY6" fmla="*/ 50006 h 340519"/>
              <a:gd name="connsiteX7" fmla="*/ 60340 w 131778"/>
              <a:gd name="connsiteY7" fmla="*/ 66675 h 340519"/>
              <a:gd name="connsiteX8" fmla="*/ 19859 w 131778"/>
              <a:gd name="connsiteY8" fmla="*/ 73819 h 340519"/>
              <a:gd name="connsiteX9" fmla="*/ 10334 w 131778"/>
              <a:gd name="connsiteY9" fmla="*/ 76200 h 340519"/>
              <a:gd name="connsiteX10" fmla="*/ 7953 w 131778"/>
              <a:gd name="connsiteY10" fmla="*/ 109537 h 340519"/>
              <a:gd name="connsiteX11" fmla="*/ 10334 w 131778"/>
              <a:gd name="connsiteY11" fmla="*/ 142875 h 340519"/>
              <a:gd name="connsiteX12" fmla="*/ 12715 w 131778"/>
              <a:gd name="connsiteY12" fmla="*/ 223837 h 340519"/>
              <a:gd name="connsiteX13" fmla="*/ 19859 w 131778"/>
              <a:gd name="connsiteY13" fmla="*/ 245269 h 340519"/>
              <a:gd name="connsiteX14" fmla="*/ 24621 w 131778"/>
              <a:gd name="connsiteY14" fmla="*/ 261937 h 340519"/>
              <a:gd name="connsiteX15" fmla="*/ 29384 w 131778"/>
              <a:gd name="connsiteY15" fmla="*/ 269081 h 340519"/>
              <a:gd name="connsiteX16" fmla="*/ 34146 w 131778"/>
              <a:gd name="connsiteY16" fmla="*/ 283369 h 340519"/>
              <a:gd name="connsiteX17" fmla="*/ 36528 w 131778"/>
              <a:gd name="connsiteY17" fmla="*/ 290512 h 340519"/>
              <a:gd name="connsiteX18" fmla="*/ 46053 w 131778"/>
              <a:gd name="connsiteY18" fmla="*/ 304800 h 340519"/>
              <a:gd name="connsiteX19" fmla="*/ 57959 w 131778"/>
              <a:gd name="connsiteY19" fmla="*/ 326231 h 340519"/>
              <a:gd name="connsiteX20" fmla="*/ 62721 w 131778"/>
              <a:gd name="connsiteY20" fmla="*/ 333375 h 340519"/>
              <a:gd name="connsiteX21" fmla="*/ 72246 w 131778"/>
              <a:gd name="connsiteY21" fmla="*/ 340519 h 3405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31778" h="340519">
                <a:moveTo>
                  <a:pt x="131778" y="0"/>
                </a:moveTo>
                <a:cubicBezTo>
                  <a:pt x="129397" y="794"/>
                  <a:pt x="126828" y="1162"/>
                  <a:pt x="124634" y="2381"/>
                </a:cubicBezTo>
                <a:cubicBezTo>
                  <a:pt x="119630" y="5161"/>
                  <a:pt x="110346" y="11906"/>
                  <a:pt x="110346" y="11906"/>
                </a:cubicBezTo>
                <a:cubicBezTo>
                  <a:pt x="101547" y="25106"/>
                  <a:pt x="110619" y="14665"/>
                  <a:pt x="98440" y="21431"/>
                </a:cubicBezTo>
                <a:cubicBezTo>
                  <a:pt x="93437" y="24211"/>
                  <a:pt x="84153" y="30956"/>
                  <a:pt x="84153" y="30956"/>
                </a:cubicBezTo>
                <a:cubicBezTo>
                  <a:pt x="83359" y="33337"/>
                  <a:pt x="82380" y="35665"/>
                  <a:pt x="81771" y="38100"/>
                </a:cubicBezTo>
                <a:cubicBezTo>
                  <a:pt x="80789" y="42026"/>
                  <a:pt x="80811" y="46216"/>
                  <a:pt x="79390" y="50006"/>
                </a:cubicBezTo>
                <a:cubicBezTo>
                  <a:pt x="76612" y="57415"/>
                  <a:pt x="66692" y="64558"/>
                  <a:pt x="60340" y="66675"/>
                </a:cubicBezTo>
                <a:cubicBezTo>
                  <a:pt x="37735" y="74209"/>
                  <a:pt x="51052" y="70982"/>
                  <a:pt x="19859" y="73819"/>
                </a:cubicBezTo>
                <a:cubicBezTo>
                  <a:pt x="16684" y="74613"/>
                  <a:pt x="13057" y="74385"/>
                  <a:pt x="10334" y="76200"/>
                </a:cubicBezTo>
                <a:cubicBezTo>
                  <a:pt x="0" y="83089"/>
                  <a:pt x="7479" y="103619"/>
                  <a:pt x="7953" y="109537"/>
                </a:cubicBezTo>
                <a:cubicBezTo>
                  <a:pt x="8842" y="120642"/>
                  <a:pt x="9540" y="131762"/>
                  <a:pt x="10334" y="142875"/>
                </a:cubicBezTo>
                <a:cubicBezTo>
                  <a:pt x="11128" y="169862"/>
                  <a:pt x="10696" y="196914"/>
                  <a:pt x="12715" y="223837"/>
                </a:cubicBezTo>
                <a:cubicBezTo>
                  <a:pt x="12970" y="227232"/>
                  <a:pt x="18542" y="239999"/>
                  <a:pt x="19859" y="245269"/>
                </a:cubicBezTo>
                <a:cubicBezTo>
                  <a:pt x="20622" y="248321"/>
                  <a:pt x="22913" y="258521"/>
                  <a:pt x="24621" y="261937"/>
                </a:cubicBezTo>
                <a:cubicBezTo>
                  <a:pt x="25901" y="264497"/>
                  <a:pt x="27796" y="266700"/>
                  <a:pt x="29384" y="269081"/>
                </a:cubicBezTo>
                <a:lnTo>
                  <a:pt x="34146" y="283369"/>
                </a:lnTo>
                <a:cubicBezTo>
                  <a:pt x="34940" y="285750"/>
                  <a:pt x="35136" y="288424"/>
                  <a:pt x="36528" y="290512"/>
                </a:cubicBezTo>
                <a:lnTo>
                  <a:pt x="46053" y="304800"/>
                </a:lnTo>
                <a:cubicBezTo>
                  <a:pt x="50244" y="317375"/>
                  <a:pt x="47041" y="309854"/>
                  <a:pt x="57959" y="326231"/>
                </a:cubicBezTo>
                <a:cubicBezTo>
                  <a:pt x="59546" y="328612"/>
                  <a:pt x="60006" y="332470"/>
                  <a:pt x="62721" y="333375"/>
                </a:cubicBezTo>
                <a:cubicBezTo>
                  <a:pt x="71549" y="336317"/>
                  <a:pt x="68743" y="333511"/>
                  <a:pt x="72246" y="340519"/>
                </a:cubicBez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orme libre 5"/>
          <p:cNvSpPr/>
          <p:nvPr/>
        </p:nvSpPr>
        <p:spPr>
          <a:xfrm>
            <a:off x="5162550" y="3934974"/>
            <a:ext cx="372341" cy="415283"/>
          </a:xfrm>
          <a:custGeom>
            <a:avLst/>
            <a:gdLst>
              <a:gd name="connsiteX0" fmla="*/ 59531 w 372341"/>
              <a:gd name="connsiteY0" fmla="*/ 48857 h 415283"/>
              <a:gd name="connsiteX1" fmla="*/ 66675 w 372341"/>
              <a:gd name="connsiteY1" fmla="*/ 46476 h 415283"/>
              <a:gd name="connsiteX2" fmla="*/ 80963 w 372341"/>
              <a:gd name="connsiteY2" fmla="*/ 36951 h 415283"/>
              <a:gd name="connsiteX3" fmla="*/ 85725 w 372341"/>
              <a:gd name="connsiteY3" fmla="*/ 29807 h 415283"/>
              <a:gd name="connsiteX4" fmla="*/ 100013 w 372341"/>
              <a:gd name="connsiteY4" fmla="*/ 25045 h 415283"/>
              <a:gd name="connsiteX5" fmla="*/ 114300 w 372341"/>
              <a:gd name="connsiteY5" fmla="*/ 13139 h 415283"/>
              <a:gd name="connsiteX6" fmla="*/ 128588 w 372341"/>
              <a:gd name="connsiteY6" fmla="*/ 8376 h 415283"/>
              <a:gd name="connsiteX7" fmla="*/ 142875 w 372341"/>
              <a:gd name="connsiteY7" fmla="*/ 1232 h 415283"/>
              <a:gd name="connsiteX8" fmla="*/ 147638 w 372341"/>
              <a:gd name="connsiteY8" fmla="*/ 8376 h 415283"/>
              <a:gd name="connsiteX9" fmla="*/ 154781 w 372341"/>
              <a:gd name="connsiteY9" fmla="*/ 13139 h 415283"/>
              <a:gd name="connsiteX10" fmla="*/ 157163 w 372341"/>
              <a:gd name="connsiteY10" fmla="*/ 20282 h 415283"/>
              <a:gd name="connsiteX11" fmla="*/ 164306 w 372341"/>
              <a:gd name="connsiteY11" fmla="*/ 22664 h 415283"/>
              <a:gd name="connsiteX12" fmla="*/ 171450 w 372341"/>
              <a:gd name="connsiteY12" fmla="*/ 27426 h 415283"/>
              <a:gd name="connsiteX13" fmla="*/ 216694 w 372341"/>
              <a:gd name="connsiteY13" fmla="*/ 32189 h 415283"/>
              <a:gd name="connsiteX14" fmla="*/ 242888 w 372341"/>
              <a:gd name="connsiteY14" fmla="*/ 36951 h 415283"/>
              <a:gd name="connsiteX15" fmla="*/ 257175 w 372341"/>
              <a:gd name="connsiteY15" fmla="*/ 41714 h 415283"/>
              <a:gd name="connsiteX16" fmla="*/ 271463 w 372341"/>
              <a:gd name="connsiteY16" fmla="*/ 51239 h 415283"/>
              <a:gd name="connsiteX17" fmla="*/ 273844 w 372341"/>
              <a:gd name="connsiteY17" fmla="*/ 58382 h 415283"/>
              <a:gd name="connsiteX18" fmla="*/ 295275 w 372341"/>
              <a:gd name="connsiteY18" fmla="*/ 75051 h 415283"/>
              <a:gd name="connsiteX19" fmla="*/ 309563 w 372341"/>
              <a:gd name="connsiteY19" fmla="*/ 79814 h 415283"/>
              <a:gd name="connsiteX20" fmla="*/ 323850 w 372341"/>
              <a:gd name="connsiteY20" fmla="*/ 89339 h 415283"/>
              <a:gd name="connsiteX21" fmla="*/ 340519 w 372341"/>
              <a:gd name="connsiteY21" fmla="*/ 108389 h 415283"/>
              <a:gd name="connsiteX22" fmla="*/ 359569 w 372341"/>
              <a:gd name="connsiteY22" fmla="*/ 125057 h 415283"/>
              <a:gd name="connsiteX23" fmla="*/ 366713 w 372341"/>
              <a:gd name="connsiteY23" fmla="*/ 129820 h 415283"/>
              <a:gd name="connsiteX24" fmla="*/ 366713 w 372341"/>
              <a:gd name="connsiteY24" fmla="*/ 170301 h 415283"/>
              <a:gd name="connsiteX25" fmla="*/ 364331 w 372341"/>
              <a:gd name="connsiteY25" fmla="*/ 177445 h 415283"/>
              <a:gd name="connsiteX26" fmla="*/ 357188 w 372341"/>
              <a:gd name="connsiteY26" fmla="*/ 179826 h 415283"/>
              <a:gd name="connsiteX27" fmla="*/ 352425 w 372341"/>
              <a:gd name="connsiteY27" fmla="*/ 186970 h 415283"/>
              <a:gd name="connsiteX28" fmla="*/ 345281 w 372341"/>
              <a:gd name="connsiteY28" fmla="*/ 189351 h 415283"/>
              <a:gd name="connsiteX29" fmla="*/ 330994 w 372341"/>
              <a:gd name="connsiteY29" fmla="*/ 196495 h 415283"/>
              <a:gd name="connsiteX30" fmla="*/ 321469 w 372341"/>
              <a:gd name="connsiteY30" fmla="*/ 210782 h 415283"/>
              <a:gd name="connsiteX31" fmla="*/ 309563 w 372341"/>
              <a:gd name="connsiteY31" fmla="*/ 225070 h 415283"/>
              <a:gd name="connsiteX32" fmla="*/ 302419 w 372341"/>
              <a:gd name="connsiteY32" fmla="*/ 239357 h 415283"/>
              <a:gd name="connsiteX33" fmla="*/ 295275 w 372341"/>
              <a:gd name="connsiteY33" fmla="*/ 244120 h 415283"/>
              <a:gd name="connsiteX34" fmla="*/ 276225 w 372341"/>
              <a:gd name="connsiteY34" fmla="*/ 272695 h 415283"/>
              <a:gd name="connsiteX35" fmla="*/ 271463 w 372341"/>
              <a:gd name="connsiteY35" fmla="*/ 279839 h 415283"/>
              <a:gd name="connsiteX36" fmla="*/ 257175 w 372341"/>
              <a:gd name="connsiteY36" fmla="*/ 284601 h 415283"/>
              <a:gd name="connsiteX37" fmla="*/ 250031 w 372341"/>
              <a:gd name="connsiteY37" fmla="*/ 286982 h 415283"/>
              <a:gd name="connsiteX38" fmla="*/ 242888 w 372341"/>
              <a:gd name="connsiteY38" fmla="*/ 291745 h 415283"/>
              <a:gd name="connsiteX39" fmla="*/ 238125 w 372341"/>
              <a:gd name="connsiteY39" fmla="*/ 298889 h 415283"/>
              <a:gd name="connsiteX40" fmla="*/ 230981 w 372341"/>
              <a:gd name="connsiteY40" fmla="*/ 306032 h 415283"/>
              <a:gd name="connsiteX41" fmla="*/ 228600 w 372341"/>
              <a:gd name="connsiteY41" fmla="*/ 313176 h 415283"/>
              <a:gd name="connsiteX42" fmla="*/ 219075 w 372341"/>
              <a:gd name="connsiteY42" fmla="*/ 327464 h 415283"/>
              <a:gd name="connsiteX43" fmla="*/ 209550 w 372341"/>
              <a:gd name="connsiteY43" fmla="*/ 358420 h 415283"/>
              <a:gd name="connsiteX44" fmla="*/ 207169 w 372341"/>
              <a:gd name="connsiteY44" fmla="*/ 370326 h 415283"/>
              <a:gd name="connsiteX45" fmla="*/ 180975 w 372341"/>
              <a:gd name="connsiteY45" fmla="*/ 382232 h 415283"/>
              <a:gd name="connsiteX46" fmla="*/ 157163 w 372341"/>
              <a:gd name="connsiteY46" fmla="*/ 389376 h 415283"/>
              <a:gd name="connsiteX47" fmla="*/ 142875 w 372341"/>
              <a:gd name="connsiteY47" fmla="*/ 394139 h 415283"/>
              <a:gd name="connsiteX48" fmla="*/ 135731 w 372341"/>
              <a:gd name="connsiteY48" fmla="*/ 396520 h 415283"/>
              <a:gd name="connsiteX49" fmla="*/ 128588 w 372341"/>
              <a:gd name="connsiteY49" fmla="*/ 398901 h 415283"/>
              <a:gd name="connsiteX50" fmla="*/ 107156 w 372341"/>
              <a:gd name="connsiteY50" fmla="*/ 401282 h 415283"/>
              <a:gd name="connsiteX51" fmla="*/ 2381 w 372341"/>
              <a:gd name="connsiteY51" fmla="*/ 389376 h 415283"/>
              <a:gd name="connsiteX52" fmla="*/ 0 w 372341"/>
              <a:gd name="connsiteY52" fmla="*/ 386995 h 4152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72341" h="415283">
                <a:moveTo>
                  <a:pt x="59531" y="48857"/>
                </a:moveTo>
                <a:cubicBezTo>
                  <a:pt x="61912" y="48063"/>
                  <a:pt x="64481" y="47695"/>
                  <a:pt x="66675" y="46476"/>
                </a:cubicBezTo>
                <a:cubicBezTo>
                  <a:pt x="71679" y="43696"/>
                  <a:pt x="80963" y="36951"/>
                  <a:pt x="80963" y="36951"/>
                </a:cubicBezTo>
                <a:cubicBezTo>
                  <a:pt x="82550" y="34570"/>
                  <a:pt x="83298" y="31324"/>
                  <a:pt x="85725" y="29807"/>
                </a:cubicBezTo>
                <a:cubicBezTo>
                  <a:pt x="89982" y="27146"/>
                  <a:pt x="100013" y="25045"/>
                  <a:pt x="100013" y="25045"/>
                </a:cubicBezTo>
                <a:cubicBezTo>
                  <a:pt x="104501" y="20556"/>
                  <a:pt x="108330" y="15792"/>
                  <a:pt x="114300" y="13139"/>
                </a:cubicBezTo>
                <a:cubicBezTo>
                  <a:pt x="118888" y="11100"/>
                  <a:pt x="128588" y="8376"/>
                  <a:pt x="128588" y="8376"/>
                </a:cubicBezTo>
                <a:cubicBezTo>
                  <a:pt x="130092" y="7373"/>
                  <a:pt x="139795" y="0"/>
                  <a:pt x="142875" y="1232"/>
                </a:cubicBezTo>
                <a:cubicBezTo>
                  <a:pt x="145532" y="2295"/>
                  <a:pt x="145614" y="6352"/>
                  <a:pt x="147638" y="8376"/>
                </a:cubicBezTo>
                <a:cubicBezTo>
                  <a:pt x="149662" y="10400"/>
                  <a:pt x="152400" y="11551"/>
                  <a:pt x="154781" y="13139"/>
                </a:cubicBezTo>
                <a:cubicBezTo>
                  <a:pt x="155575" y="15520"/>
                  <a:pt x="155388" y="18507"/>
                  <a:pt x="157163" y="20282"/>
                </a:cubicBezTo>
                <a:cubicBezTo>
                  <a:pt x="158938" y="22057"/>
                  <a:pt x="162061" y="21541"/>
                  <a:pt x="164306" y="22664"/>
                </a:cubicBezTo>
                <a:cubicBezTo>
                  <a:pt x="166866" y="23944"/>
                  <a:pt x="168770" y="26421"/>
                  <a:pt x="171450" y="27426"/>
                </a:cubicBezTo>
                <a:cubicBezTo>
                  <a:pt x="181119" y="31051"/>
                  <a:pt x="215551" y="32107"/>
                  <a:pt x="216694" y="32189"/>
                </a:cubicBezTo>
                <a:cubicBezTo>
                  <a:pt x="221357" y="32966"/>
                  <a:pt x="237662" y="35526"/>
                  <a:pt x="242888" y="36951"/>
                </a:cubicBezTo>
                <a:cubicBezTo>
                  <a:pt x="247731" y="38272"/>
                  <a:pt x="252998" y="38929"/>
                  <a:pt x="257175" y="41714"/>
                </a:cubicBezTo>
                <a:lnTo>
                  <a:pt x="271463" y="51239"/>
                </a:lnTo>
                <a:cubicBezTo>
                  <a:pt x="272257" y="53620"/>
                  <a:pt x="272452" y="56294"/>
                  <a:pt x="273844" y="58382"/>
                </a:cubicBezTo>
                <a:cubicBezTo>
                  <a:pt x="277366" y="63665"/>
                  <a:pt x="291220" y="73699"/>
                  <a:pt x="295275" y="75051"/>
                </a:cubicBezTo>
                <a:cubicBezTo>
                  <a:pt x="300038" y="76639"/>
                  <a:pt x="305386" y="77029"/>
                  <a:pt x="309563" y="79814"/>
                </a:cubicBezTo>
                <a:lnTo>
                  <a:pt x="323850" y="89339"/>
                </a:lnTo>
                <a:cubicBezTo>
                  <a:pt x="334963" y="106007"/>
                  <a:pt x="328613" y="100451"/>
                  <a:pt x="340519" y="108389"/>
                </a:cubicBezTo>
                <a:cubicBezTo>
                  <a:pt x="348456" y="120295"/>
                  <a:pt x="342900" y="113944"/>
                  <a:pt x="359569" y="125057"/>
                </a:cubicBezTo>
                <a:lnTo>
                  <a:pt x="366713" y="129820"/>
                </a:lnTo>
                <a:cubicBezTo>
                  <a:pt x="372341" y="146705"/>
                  <a:pt x="370498" y="138135"/>
                  <a:pt x="366713" y="170301"/>
                </a:cubicBezTo>
                <a:cubicBezTo>
                  <a:pt x="366420" y="172794"/>
                  <a:pt x="366106" y="175670"/>
                  <a:pt x="364331" y="177445"/>
                </a:cubicBezTo>
                <a:cubicBezTo>
                  <a:pt x="362556" y="179220"/>
                  <a:pt x="359569" y="179032"/>
                  <a:pt x="357188" y="179826"/>
                </a:cubicBezTo>
                <a:cubicBezTo>
                  <a:pt x="355600" y="182207"/>
                  <a:pt x="354660" y="185182"/>
                  <a:pt x="352425" y="186970"/>
                </a:cubicBezTo>
                <a:cubicBezTo>
                  <a:pt x="350465" y="188538"/>
                  <a:pt x="347526" y="188228"/>
                  <a:pt x="345281" y="189351"/>
                </a:cubicBezTo>
                <a:cubicBezTo>
                  <a:pt x="326817" y="198584"/>
                  <a:pt x="348951" y="190510"/>
                  <a:pt x="330994" y="196495"/>
                </a:cubicBezTo>
                <a:cubicBezTo>
                  <a:pt x="308202" y="219287"/>
                  <a:pt x="335254" y="190105"/>
                  <a:pt x="321469" y="210782"/>
                </a:cubicBezTo>
                <a:cubicBezTo>
                  <a:pt x="310933" y="226585"/>
                  <a:pt x="317356" y="209485"/>
                  <a:pt x="309563" y="225070"/>
                </a:cubicBezTo>
                <a:cubicBezTo>
                  <a:pt x="305691" y="232814"/>
                  <a:pt x="309240" y="232536"/>
                  <a:pt x="302419" y="239357"/>
                </a:cubicBezTo>
                <a:cubicBezTo>
                  <a:pt x="300395" y="241381"/>
                  <a:pt x="297656" y="242532"/>
                  <a:pt x="295275" y="244120"/>
                </a:cubicBezTo>
                <a:lnTo>
                  <a:pt x="276225" y="272695"/>
                </a:lnTo>
                <a:cubicBezTo>
                  <a:pt x="274638" y="275076"/>
                  <a:pt x="274178" y="278934"/>
                  <a:pt x="271463" y="279839"/>
                </a:cubicBezTo>
                <a:lnTo>
                  <a:pt x="257175" y="284601"/>
                </a:lnTo>
                <a:lnTo>
                  <a:pt x="250031" y="286982"/>
                </a:lnTo>
                <a:cubicBezTo>
                  <a:pt x="247650" y="288570"/>
                  <a:pt x="244912" y="289721"/>
                  <a:pt x="242888" y="291745"/>
                </a:cubicBezTo>
                <a:cubicBezTo>
                  <a:pt x="240864" y="293769"/>
                  <a:pt x="239957" y="296690"/>
                  <a:pt x="238125" y="298889"/>
                </a:cubicBezTo>
                <a:cubicBezTo>
                  <a:pt x="235969" y="301476"/>
                  <a:pt x="233362" y="303651"/>
                  <a:pt x="230981" y="306032"/>
                </a:cubicBezTo>
                <a:cubicBezTo>
                  <a:pt x="230187" y="308413"/>
                  <a:pt x="229819" y="310982"/>
                  <a:pt x="228600" y="313176"/>
                </a:cubicBezTo>
                <a:cubicBezTo>
                  <a:pt x="225820" y="318180"/>
                  <a:pt x="219075" y="327464"/>
                  <a:pt x="219075" y="327464"/>
                </a:cubicBezTo>
                <a:cubicBezTo>
                  <a:pt x="215616" y="337843"/>
                  <a:pt x="211918" y="347764"/>
                  <a:pt x="209550" y="358420"/>
                </a:cubicBezTo>
                <a:cubicBezTo>
                  <a:pt x="208672" y="362371"/>
                  <a:pt x="208979" y="366706"/>
                  <a:pt x="207169" y="370326"/>
                </a:cubicBezTo>
                <a:cubicBezTo>
                  <a:pt x="202284" y="380096"/>
                  <a:pt x="189929" y="380242"/>
                  <a:pt x="180975" y="382232"/>
                </a:cubicBezTo>
                <a:cubicBezTo>
                  <a:pt x="170187" y="384630"/>
                  <a:pt x="169023" y="385423"/>
                  <a:pt x="157163" y="389376"/>
                </a:cubicBezTo>
                <a:lnTo>
                  <a:pt x="142875" y="394139"/>
                </a:lnTo>
                <a:lnTo>
                  <a:pt x="135731" y="396520"/>
                </a:lnTo>
                <a:cubicBezTo>
                  <a:pt x="133350" y="397314"/>
                  <a:pt x="131082" y="398624"/>
                  <a:pt x="128588" y="398901"/>
                </a:cubicBezTo>
                <a:lnTo>
                  <a:pt x="107156" y="401282"/>
                </a:lnTo>
                <a:cubicBezTo>
                  <a:pt x="82041" y="400621"/>
                  <a:pt x="28288" y="415283"/>
                  <a:pt x="2381" y="389376"/>
                </a:cubicBezTo>
                <a:lnTo>
                  <a:pt x="0" y="386995"/>
                </a:lnTo>
              </a:path>
            </a:pathLst>
          </a:cu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5004048" y="3933056"/>
            <a:ext cx="683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Velay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86EA4-9C66-4236-9C58-7D5A05590887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514350" indent="-514350" algn="ctr">
              <a:buNone/>
            </a:pPr>
            <a:r>
              <a:rPr lang="fr-FR" sz="2800" b="1" dirty="0">
                <a:latin typeface="Times New Roman" pitchFamily="18" charset="0"/>
                <a:cs typeface="Times New Roman" pitchFamily="18" charset="0"/>
              </a:rPr>
              <a:t>Plan de notre réflexion</a:t>
            </a:r>
          </a:p>
          <a:p>
            <a:pPr marL="514350" indent="-514350">
              <a:buAutoNum type="arabicPeriod"/>
            </a:pPr>
            <a:endParaRPr lang="fr-FR" sz="2800" b="1" dirty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AutoNum type="arabicPeriod"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Le suffixe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occ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800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 : un problème de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ling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historique ?</a:t>
            </a:r>
          </a:p>
          <a:p>
            <a:pPr marL="514350" indent="-514350"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2. Approche macroscopique</a:t>
            </a: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3. Ruptures et continuités du suffixe en diachronie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1. Le suffixe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occ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 : un problème de </a:t>
            </a:r>
            <a:r>
              <a:rPr lang="fr-FR" sz="2400" b="1" dirty="0" err="1">
                <a:latin typeface="Times New Roman" pitchFamily="18" charset="0"/>
                <a:cs typeface="Times New Roman" pitchFamily="18" charset="0"/>
              </a:rPr>
              <a:t>ling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. historique ?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1.1. Un suffixe connu d’un point de vue étymologique mais pas d’un point de vue historique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Dans la tradition grammaticographique occitane et romane, le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suff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-</a:t>
            </a:r>
            <a:r>
              <a:rPr lang="fr-FR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 ne constitue pas un </a:t>
            </a:r>
            <a:r>
              <a:rPr lang="fr-FR" dirty="0" err="1">
                <a:latin typeface="Times New Roman" pitchFamily="18" charset="0"/>
                <a:cs typeface="Times New Roman" pitchFamily="18" charset="0"/>
              </a:rPr>
              <a:t>pb</a:t>
            </a:r>
            <a:r>
              <a:rPr lang="fr-FR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Effectivement le suffixe est une forme particulière : il est cependant bien connu qu’il est issu d’un forme nominative, quoique dans les langues romanes, c’est en principe la forme oblique qui est la base unique.</a:t>
            </a:r>
          </a:p>
          <a:p>
            <a:r>
              <a:rPr lang="fr-FR" dirty="0">
                <a:latin typeface="Times New Roman" pitchFamily="18" charset="0"/>
                <a:cs typeface="Times New Roman" pitchFamily="18" charset="0"/>
              </a:rPr>
              <a:t>L’étymologie tient lieu de discours sur l’histoire du suffixe mais ne peut s’y substituer.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/>
          <a:lstStyle/>
          <a:p>
            <a:pPr>
              <a:buNone/>
            </a:pPr>
            <a:endParaRPr lang="fr-FR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sz="2800" dirty="0" err="1">
                <a:latin typeface="Times New Roman" pitchFamily="18" charset="0"/>
                <a:cs typeface="Times New Roman" pitchFamily="18" charset="0"/>
              </a:rPr>
              <a:t>fr</a:t>
            </a:r>
            <a:r>
              <a:rPr lang="fr-FR" sz="2800" dirty="0">
                <a:latin typeface="Times New Roman" pitchFamily="18" charset="0"/>
                <a:cs typeface="Times New Roman" pitchFamily="18" charset="0"/>
              </a:rPr>
              <a:t>. et oc. modernes, d’autres formes nominatives ont été conservées :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Ex. :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peintre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(*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peinteur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prêtre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(*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provoire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sœur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(*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sereur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fils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(*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fil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 ; aussi des noms propres, p.ex. </a:t>
            </a: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Sartre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(*</a:t>
            </a:r>
            <a:r>
              <a:rPr lang="fr-FR" sz="2400" i="1" dirty="0" err="1">
                <a:latin typeface="Times New Roman" pitchFamily="18" charset="0"/>
                <a:cs typeface="Times New Roman" pitchFamily="18" charset="0"/>
              </a:rPr>
              <a:t>Sarteur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>
              <a:buNone/>
            </a:pPr>
            <a:r>
              <a:rPr lang="fr-FR" dirty="0">
                <a:latin typeface="Times New Roman" pitchFamily="18" charset="0"/>
                <a:cs typeface="Times New Roman" pitchFamily="18" charset="0"/>
              </a:rPr>
              <a:t>→ cette forme nominative n’est pas isolée, donc pas gênante a priori d’un point de vue historique.</a:t>
            </a:r>
          </a:p>
          <a:p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/>
          </a:bodyPr>
          <a:lstStyle/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Quelle étymologie ?</a:t>
            </a:r>
          </a:p>
          <a:p>
            <a:pPr>
              <a:buNone/>
            </a:pPr>
            <a:endParaRPr lang="fr-FR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forme nominative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aire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&lt; lat.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nom.sing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cap="small" dirty="0" err="1">
                <a:latin typeface="Times New Roman" pitchFamily="18" charset="0"/>
                <a:cs typeface="Times New Roman" pitchFamily="18" charset="0"/>
              </a:rPr>
              <a:t>ator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/'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ator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 algn="ctr">
              <a:buNone/>
            </a:pPr>
            <a:r>
              <a:rPr lang="fr-FR" sz="2400" i="1" dirty="0">
                <a:latin typeface="Times New Roman" pitchFamily="18" charset="0"/>
                <a:cs typeface="Times New Roman" pitchFamily="18" charset="0"/>
              </a:rPr>
              <a:t>vs</a:t>
            </a:r>
          </a:p>
          <a:p>
            <a:pPr>
              <a:buNone/>
            </a:pP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forme oblique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i="1" dirty="0" err="1">
                <a:latin typeface="Times New Roman" pitchFamily="18" charset="0"/>
                <a:cs typeface="Times New Roman" pitchFamily="18" charset="0"/>
              </a:rPr>
              <a:t>ador</a:t>
            </a:r>
            <a:r>
              <a:rPr lang="fr-FR" sz="2400" b="1" i="1" dirty="0"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&lt; lat.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nom.plur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acc.sing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plur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fr-FR" sz="2400" b="1" cap="small" dirty="0" err="1">
                <a:latin typeface="Times New Roman" pitchFamily="18" charset="0"/>
                <a:cs typeface="Times New Roman" pitchFamily="18" charset="0"/>
              </a:rPr>
              <a:t>atore</a:t>
            </a:r>
            <a:r>
              <a:rPr lang="fr-FR" sz="2400" b="1" cap="small" dirty="0">
                <a:latin typeface="Times New Roman" pitchFamily="18" charset="0"/>
                <a:cs typeface="Times New Roman" pitchFamily="18" charset="0"/>
              </a:rPr>
              <a:t>(s)</a:t>
            </a:r>
            <a:r>
              <a:rPr lang="fr-FR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at'ore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 /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at'ores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/</a:t>
            </a:r>
          </a:p>
          <a:p>
            <a:pPr>
              <a:buNone/>
            </a:pPr>
            <a:r>
              <a:rPr lang="fr-FR" dirty="0">
                <a:latin typeface="Times New Roman"/>
                <a:cs typeface="Times New Roman"/>
              </a:rPr>
              <a:t>→ issue phonologiquement régulière, donc on pourrait renoncer à une réflexion diachronique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1207</Words>
  <Application>Microsoft Office PowerPoint</Application>
  <PresentationFormat>Affichage à l'écran (4:3)</PresentationFormat>
  <Paragraphs>267</Paragraphs>
  <Slides>35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35</vt:i4>
      </vt:variant>
    </vt:vector>
  </HeadingPairs>
  <TitlesOfParts>
    <vt:vector size="40" baseType="lpstr">
      <vt:lpstr>Arial</vt:lpstr>
      <vt:lpstr>Calibri</vt:lpstr>
      <vt:lpstr>Times New Roman</vt:lpstr>
      <vt:lpstr>Thème Office</vt:lpstr>
      <vt:lpstr>Document</vt:lpstr>
      <vt:lpstr>Le suffixe occitan -aire en diachronie </vt:lpstr>
      <vt:lpstr>Pourquoi étudier le suffixe -aire ? </vt:lpstr>
      <vt:lpstr>Présentation PowerPoint</vt:lpstr>
      <vt:lpstr>Présentation PowerPoint</vt:lpstr>
      <vt:lpstr>Le Velay : localisation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Un autre ex. de description du « système » casuel (Mok 1977)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vincent surrel</dc:creator>
  <cp:lastModifiedBy>Michela Russo</cp:lastModifiedBy>
  <cp:revision>43</cp:revision>
  <dcterms:created xsi:type="dcterms:W3CDTF">2018-04-01T12:28:45Z</dcterms:created>
  <dcterms:modified xsi:type="dcterms:W3CDTF">2018-04-13T07:40:43Z</dcterms:modified>
</cp:coreProperties>
</file>